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72" r:id="rId2"/>
    <p:sldId id="259" r:id="rId3"/>
    <p:sldId id="260" r:id="rId4"/>
    <p:sldId id="261" r:id="rId5"/>
    <p:sldId id="263" r:id="rId6"/>
    <p:sldId id="267" r:id="rId7"/>
    <p:sldId id="268" r:id="rId8"/>
    <p:sldId id="269" r:id="rId9"/>
    <p:sldId id="270" r:id="rId10"/>
    <p:sldId id="264" r:id="rId11"/>
    <p:sldId id="271" r:id="rId12"/>
    <p:sldId id="265" r:id="rId13"/>
    <p:sldId id="266" r:id="rId14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565" autoAdjust="0"/>
  </p:normalViewPr>
  <p:slideViewPr>
    <p:cSldViewPr>
      <p:cViewPr varScale="1">
        <p:scale>
          <a:sx n="68" d="100"/>
          <a:sy n="68" d="100"/>
        </p:scale>
        <p:origin x="-122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85037C-2EB5-41DF-8350-9010395C419E}" type="datetimeFigureOut">
              <a:rPr lang="zh-TW" altLang="en-US" smtClean="0"/>
              <a:pPr/>
              <a:t>2010/9/27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F3433B-DC8F-4121-8945-F5CB316C42C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3433B-DC8F-4121-8945-F5CB316C42CE}" type="slidenum">
              <a:rPr lang="zh-TW" altLang="en-US" smtClean="0"/>
              <a:pPr/>
              <a:t>9</a:t>
            </a:fld>
            <a:endParaRPr lang="zh-TW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28A76-D538-4846-9BAF-3C7FDD9EE2A1}" type="datetimeFigureOut">
              <a:rPr lang="zh-TW" altLang="en-US" smtClean="0"/>
              <a:pPr/>
              <a:t>2010/9/27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D9AF1-11DC-4397-8655-A977C53977CB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28A76-D538-4846-9BAF-3C7FDD9EE2A1}" type="datetimeFigureOut">
              <a:rPr lang="zh-TW" altLang="en-US" smtClean="0"/>
              <a:pPr/>
              <a:t>2010/9/27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D9AF1-11DC-4397-8655-A977C53977CB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28A76-D538-4846-9BAF-3C7FDD9EE2A1}" type="datetimeFigureOut">
              <a:rPr lang="zh-TW" altLang="en-US" smtClean="0"/>
              <a:pPr/>
              <a:t>2010/9/27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D9AF1-11DC-4397-8655-A977C53977CB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28A76-D538-4846-9BAF-3C7FDD9EE2A1}" type="datetimeFigureOut">
              <a:rPr lang="zh-TW" altLang="en-US" smtClean="0"/>
              <a:pPr/>
              <a:t>2010/9/27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D9AF1-11DC-4397-8655-A977C53977CB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28A76-D538-4846-9BAF-3C7FDD9EE2A1}" type="datetimeFigureOut">
              <a:rPr lang="zh-TW" altLang="en-US" smtClean="0"/>
              <a:pPr/>
              <a:t>2010/9/27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D9AF1-11DC-4397-8655-A977C53977CB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28A76-D538-4846-9BAF-3C7FDD9EE2A1}" type="datetimeFigureOut">
              <a:rPr lang="zh-TW" altLang="en-US" smtClean="0"/>
              <a:pPr/>
              <a:t>2010/9/27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D9AF1-11DC-4397-8655-A977C53977CB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28A76-D538-4846-9BAF-3C7FDD9EE2A1}" type="datetimeFigureOut">
              <a:rPr lang="zh-TW" altLang="en-US" smtClean="0"/>
              <a:pPr/>
              <a:t>2010/9/27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D9AF1-11DC-4397-8655-A977C53977CB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28A76-D538-4846-9BAF-3C7FDD9EE2A1}" type="datetimeFigureOut">
              <a:rPr lang="zh-TW" altLang="en-US" smtClean="0"/>
              <a:pPr/>
              <a:t>2010/9/27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D9AF1-11DC-4397-8655-A977C53977CB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28A76-D538-4846-9BAF-3C7FDD9EE2A1}" type="datetimeFigureOut">
              <a:rPr lang="zh-TW" altLang="en-US" smtClean="0"/>
              <a:pPr/>
              <a:t>2010/9/27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D9AF1-11DC-4397-8655-A977C53977CB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28A76-D538-4846-9BAF-3C7FDD9EE2A1}" type="datetimeFigureOut">
              <a:rPr lang="zh-TW" altLang="en-US" smtClean="0"/>
              <a:pPr/>
              <a:t>2010/9/27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D9AF1-11DC-4397-8655-A977C53977CB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28A76-D538-4846-9BAF-3C7FDD9EE2A1}" type="datetimeFigureOut">
              <a:rPr lang="zh-TW" altLang="en-US" smtClean="0"/>
              <a:pPr/>
              <a:t>2010/9/27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D9AF1-11DC-4397-8655-A977C53977CB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628A76-D538-4846-9BAF-3C7FDD9EE2A1}" type="datetimeFigureOut">
              <a:rPr lang="zh-TW" altLang="en-US" smtClean="0"/>
              <a:pPr/>
              <a:t>2010/9/27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7D9AF1-11DC-4397-8655-A977C53977CB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dirty="0" err="1" smtClean="0"/>
              <a:t>GSoap</a:t>
            </a:r>
            <a:r>
              <a:rPr lang="en-US" altLang="zh-TW" dirty="0" smtClean="0"/>
              <a:t> &amp; ONVIF</a:t>
            </a:r>
            <a:endParaRPr lang="zh-TW" altLang="en-US" dirty="0"/>
          </a:p>
        </p:txBody>
      </p:sp>
      <p:sp>
        <p:nvSpPr>
          <p:cNvPr id="5" name="副標題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TW" dirty="0" smtClean="0"/>
              <a:t>Cathy Chiang</a:t>
            </a:r>
          </a:p>
          <a:p>
            <a:r>
              <a:rPr lang="en-US" altLang="zh-TW" sz="2400" dirty="0" smtClean="0"/>
              <a:t>9/27/2010</a:t>
            </a:r>
            <a:endParaRPr lang="zh-TW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內容版面配置區 3" descr="tre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1" y="169356"/>
            <a:ext cx="5786479" cy="6545792"/>
          </a:xfrm>
        </p:spPr>
      </p:pic>
      <p:sp>
        <p:nvSpPr>
          <p:cNvPr id="5" name="矩形 4"/>
          <p:cNvSpPr/>
          <p:nvPr/>
        </p:nvSpPr>
        <p:spPr>
          <a:xfrm>
            <a:off x="142844" y="214290"/>
            <a:ext cx="3357586" cy="928694"/>
          </a:xfrm>
          <a:prstGeom prst="rect">
            <a:avLst/>
          </a:prstGeom>
          <a:noFill/>
          <a:ln w="317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" name="矩形 5"/>
          <p:cNvSpPr/>
          <p:nvPr/>
        </p:nvSpPr>
        <p:spPr>
          <a:xfrm>
            <a:off x="142844" y="1428736"/>
            <a:ext cx="3357586" cy="1857388"/>
          </a:xfrm>
          <a:prstGeom prst="rect">
            <a:avLst/>
          </a:prstGeom>
          <a:noFill/>
          <a:ln w="31750">
            <a:solidFill>
              <a:schemeClr val="accent5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7" name="矩形 6"/>
          <p:cNvSpPr/>
          <p:nvPr/>
        </p:nvSpPr>
        <p:spPr>
          <a:xfrm>
            <a:off x="142844" y="4143380"/>
            <a:ext cx="3357586" cy="2500330"/>
          </a:xfrm>
          <a:prstGeom prst="rect">
            <a:avLst/>
          </a:prstGeom>
          <a:noFill/>
          <a:ln w="31750">
            <a:solidFill>
              <a:schemeClr val="accent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" name="文字方塊 7"/>
          <p:cNvSpPr txBox="1"/>
          <p:nvPr/>
        </p:nvSpPr>
        <p:spPr>
          <a:xfrm>
            <a:off x="5929322" y="0"/>
            <a:ext cx="321467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2800" dirty="0" smtClean="0"/>
              <a:t>SVN</a:t>
            </a:r>
            <a:r>
              <a:rPr lang="en-US" altLang="zh-TW" dirty="0" smtClean="0"/>
              <a:t> </a:t>
            </a:r>
          </a:p>
          <a:p>
            <a:r>
              <a:rPr lang="en-US" altLang="zh-TW" dirty="0" smtClean="0"/>
              <a:t>https://vcs-subversion.acti.com/</a:t>
            </a:r>
          </a:p>
          <a:p>
            <a:r>
              <a:rPr lang="en-US" altLang="zh-TW" dirty="0" err="1" smtClean="0"/>
              <a:t>svn</a:t>
            </a:r>
            <a:r>
              <a:rPr lang="en-US" altLang="zh-TW" dirty="0" smtClean="0"/>
              <a:t>/SSPO/</a:t>
            </a:r>
            <a:r>
              <a:rPr lang="en-US" altLang="zh-TW" dirty="0" err="1" smtClean="0"/>
              <a:t>CommonLibs</a:t>
            </a:r>
            <a:r>
              <a:rPr lang="en-US" altLang="zh-TW" dirty="0" smtClean="0"/>
              <a:t>/</a:t>
            </a:r>
            <a:r>
              <a:rPr lang="en-US" altLang="zh-TW" dirty="0" err="1" smtClean="0"/>
              <a:t>Gsoap</a:t>
            </a:r>
            <a:r>
              <a:rPr lang="en-US" altLang="zh-TW" dirty="0" smtClean="0"/>
              <a:t>/</a:t>
            </a:r>
            <a:endParaRPr lang="zh-TW" altLang="en-US" dirty="0"/>
          </a:p>
        </p:txBody>
      </p:sp>
      <p:sp>
        <p:nvSpPr>
          <p:cNvPr id="9" name="右大括弧 8"/>
          <p:cNvSpPr/>
          <p:nvPr/>
        </p:nvSpPr>
        <p:spPr>
          <a:xfrm>
            <a:off x="3643306" y="4214818"/>
            <a:ext cx="357190" cy="2357454"/>
          </a:xfrm>
          <a:prstGeom prst="rightBrace">
            <a:avLst>
              <a:gd name="adj1" fmla="val 170000"/>
              <a:gd name="adj2" fmla="val 50000"/>
            </a:avLst>
          </a:prstGeom>
          <a:ln w="222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" name="右大括弧 9"/>
          <p:cNvSpPr/>
          <p:nvPr/>
        </p:nvSpPr>
        <p:spPr>
          <a:xfrm>
            <a:off x="3643306" y="1500174"/>
            <a:ext cx="357190" cy="1714512"/>
          </a:xfrm>
          <a:prstGeom prst="rightBrace">
            <a:avLst>
              <a:gd name="adj1" fmla="val 170000"/>
              <a:gd name="adj2" fmla="val 50000"/>
            </a:avLst>
          </a:prstGeom>
          <a:ln w="2222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1" name="右大括弧 10"/>
          <p:cNvSpPr/>
          <p:nvPr/>
        </p:nvSpPr>
        <p:spPr>
          <a:xfrm>
            <a:off x="3643306" y="285728"/>
            <a:ext cx="357190" cy="785818"/>
          </a:xfrm>
          <a:prstGeom prst="rightBrace">
            <a:avLst>
              <a:gd name="adj1" fmla="val 170000"/>
              <a:gd name="adj2" fmla="val 50000"/>
            </a:avLst>
          </a:prstGeom>
          <a:ln w="2222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13" name="直線單箭頭接點 12"/>
          <p:cNvCxnSpPr/>
          <p:nvPr/>
        </p:nvCxnSpPr>
        <p:spPr>
          <a:xfrm rot="16200000" flipH="1">
            <a:off x="3964777" y="821513"/>
            <a:ext cx="428628" cy="214314"/>
          </a:xfrm>
          <a:prstGeom prst="straightConnector1">
            <a:avLst/>
          </a:prstGeom>
          <a:ln w="22225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文字方塊 30"/>
          <p:cNvSpPr txBox="1"/>
          <p:nvPr/>
        </p:nvSpPr>
        <p:spPr>
          <a:xfrm>
            <a:off x="4071934" y="5214950"/>
            <a:ext cx="19098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>
                <a:solidFill>
                  <a:schemeClr val="accent4">
                    <a:lumMod val="75000"/>
                  </a:schemeClr>
                </a:solidFill>
              </a:rPr>
              <a:t>generate </a:t>
            </a:r>
            <a:r>
              <a:rPr lang="en-US" altLang="zh-TW" dirty="0" err="1" smtClean="0">
                <a:solidFill>
                  <a:schemeClr val="accent4">
                    <a:lumMod val="75000"/>
                  </a:schemeClr>
                </a:solidFill>
              </a:rPr>
              <a:t>libsoap.a</a:t>
            </a:r>
            <a:endParaRPr lang="zh-TW" altLang="en-US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2" name="文字方塊 31"/>
          <p:cNvSpPr txBox="1"/>
          <p:nvPr/>
        </p:nvSpPr>
        <p:spPr>
          <a:xfrm>
            <a:off x="4071934" y="2071678"/>
            <a:ext cx="28716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>
                <a:solidFill>
                  <a:schemeClr val="accent5">
                    <a:lumMod val="50000"/>
                  </a:schemeClr>
                </a:solidFill>
              </a:rPr>
              <a:t>Needed by the </a:t>
            </a:r>
          </a:p>
          <a:p>
            <a:r>
              <a:rPr lang="en-US" altLang="zh-TW" dirty="0" err="1" smtClean="0">
                <a:solidFill>
                  <a:schemeClr val="accent5">
                    <a:lumMod val="50000"/>
                  </a:schemeClr>
                </a:solidFill>
              </a:rPr>
              <a:t>Libsoap.a</a:t>
            </a:r>
            <a:r>
              <a:rPr lang="en-US" altLang="zh-TW" dirty="0" smtClean="0">
                <a:solidFill>
                  <a:schemeClr val="accent5">
                    <a:lumMod val="50000"/>
                  </a:schemeClr>
                </a:solidFill>
              </a:rPr>
              <a:t> &amp; firmware Server.</a:t>
            </a:r>
            <a:endParaRPr lang="zh-TW" alt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4" name="文字方塊 33"/>
          <p:cNvSpPr txBox="1"/>
          <p:nvPr/>
        </p:nvSpPr>
        <p:spPr>
          <a:xfrm>
            <a:off x="3643306" y="1071546"/>
            <a:ext cx="2857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>
                <a:solidFill>
                  <a:schemeClr val="accent6">
                    <a:lumMod val="50000"/>
                  </a:schemeClr>
                </a:solidFill>
              </a:rPr>
              <a:t>Needed by firmware Server</a:t>
            </a:r>
            <a:endParaRPr lang="zh-TW" alt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Example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542916"/>
          </a:xfrm>
        </p:spPr>
        <p:txBody>
          <a:bodyPr>
            <a:normAutofit lnSpcReduction="10000"/>
          </a:bodyPr>
          <a:lstStyle/>
          <a:p>
            <a:r>
              <a:rPr lang="en-US" altLang="zh-TW" dirty="0" smtClean="0"/>
              <a:t>Implement ONVIF function </a:t>
            </a:r>
            <a:endParaRPr lang="zh-TW" altLang="en-US" dirty="0"/>
          </a:p>
        </p:txBody>
      </p:sp>
      <p:sp>
        <p:nvSpPr>
          <p:cNvPr id="4" name="文字方塊 3"/>
          <p:cNvSpPr txBox="1"/>
          <p:nvPr/>
        </p:nvSpPr>
        <p:spPr>
          <a:xfrm>
            <a:off x="0" y="2714620"/>
            <a:ext cx="9144000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600" dirty="0" err="1" smtClean="0"/>
              <a:t>int</a:t>
            </a:r>
            <a:r>
              <a:rPr lang="en-US" altLang="zh-TW" sz="1600" dirty="0" smtClean="0"/>
              <a:t> __</a:t>
            </a:r>
            <a:r>
              <a:rPr lang="en-US" altLang="zh-TW" sz="1600" dirty="0" err="1" smtClean="0"/>
              <a:t>trt__GetXYZ</a:t>
            </a:r>
            <a:r>
              <a:rPr lang="en-US" altLang="zh-TW" sz="1600" dirty="0" smtClean="0"/>
              <a:t>(</a:t>
            </a:r>
            <a:r>
              <a:rPr lang="en-US" altLang="zh-TW" sz="1600" dirty="0" err="1" smtClean="0"/>
              <a:t>struct</a:t>
            </a:r>
            <a:r>
              <a:rPr lang="en-US" altLang="zh-TW" sz="1600" dirty="0" smtClean="0"/>
              <a:t> soap *soap, </a:t>
            </a:r>
            <a:r>
              <a:rPr lang="en-US" altLang="zh-TW" sz="1600" dirty="0" err="1" smtClean="0"/>
              <a:t>struct</a:t>
            </a:r>
            <a:r>
              <a:rPr lang="en-US" altLang="zh-TW" sz="1600" dirty="0" smtClean="0"/>
              <a:t> _</a:t>
            </a:r>
            <a:r>
              <a:rPr lang="en-US" altLang="zh-TW" sz="1600" dirty="0" err="1" smtClean="0"/>
              <a:t>trt__GetXYZ</a:t>
            </a:r>
            <a:r>
              <a:rPr lang="en-US" altLang="zh-TW" sz="1600" dirty="0" smtClean="0"/>
              <a:t> *</a:t>
            </a:r>
            <a:r>
              <a:rPr lang="en-US" altLang="zh-TW" sz="1600" dirty="0" err="1" smtClean="0"/>
              <a:t>trt__GetXYZ</a:t>
            </a:r>
            <a:r>
              <a:rPr lang="en-US" altLang="zh-TW" sz="1600" dirty="0" smtClean="0"/>
              <a:t>, \</a:t>
            </a:r>
          </a:p>
          <a:p>
            <a:r>
              <a:rPr lang="en-US" altLang="zh-TW" sz="1600" dirty="0" smtClean="0"/>
              <a:t>                                                  </a:t>
            </a:r>
            <a:r>
              <a:rPr lang="en-US" altLang="zh-TW" sz="1600" dirty="0" err="1" smtClean="0"/>
              <a:t>struct</a:t>
            </a:r>
            <a:r>
              <a:rPr lang="en-US" altLang="zh-TW" sz="1600" dirty="0" smtClean="0"/>
              <a:t> _</a:t>
            </a:r>
            <a:r>
              <a:rPr lang="en-US" altLang="zh-TW" sz="1600" dirty="0" err="1" smtClean="0"/>
              <a:t>trt__GetXYZResponse</a:t>
            </a:r>
            <a:r>
              <a:rPr lang="en-US" altLang="zh-TW" sz="1600" dirty="0" smtClean="0"/>
              <a:t> *</a:t>
            </a:r>
            <a:r>
              <a:rPr lang="en-US" altLang="zh-TW" sz="1600" dirty="0" err="1" smtClean="0"/>
              <a:t>trt__GetXYZResponse</a:t>
            </a:r>
            <a:r>
              <a:rPr lang="en-US" altLang="zh-TW" sz="1600" dirty="0" smtClean="0"/>
              <a:t>)</a:t>
            </a:r>
          </a:p>
          <a:p>
            <a:r>
              <a:rPr lang="en-US" altLang="zh-TW" sz="1600" dirty="0" smtClean="0"/>
              <a:t>{</a:t>
            </a:r>
          </a:p>
          <a:p>
            <a:pPr lvl="1"/>
            <a:r>
              <a:rPr lang="en-US" altLang="zh-TW" b="1" dirty="0" err="1" smtClean="0"/>
              <a:t>trt__GetXYZResponse</a:t>
            </a:r>
            <a:r>
              <a:rPr lang="en-US" altLang="zh-TW" b="1" dirty="0" smtClean="0"/>
              <a:t>-&gt;ABC = (</a:t>
            </a:r>
            <a:r>
              <a:rPr lang="en-US" altLang="zh-TW" b="1" dirty="0" err="1" smtClean="0"/>
              <a:t>struct</a:t>
            </a:r>
            <a:r>
              <a:rPr lang="en-US" altLang="zh-TW" b="1" dirty="0" smtClean="0"/>
              <a:t> </a:t>
            </a:r>
            <a:r>
              <a:rPr lang="en-US" altLang="zh-TW" b="1" dirty="0" err="1" smtClean="0">
                <a:solidFill>
                  <a:srgbClr val="FF0000"/>
                </a:solidFill>
              </a:rPr>
              <a:t>tt__ABC</a:t>
            </a:r>
            <a:r>
              <a:rPr lang="en-US" altLang="zh-TW" b="1" dirty="0" smtClean="0">
                <a:solidFill>
                  <a:srgbClr val="FF0000"/>
                </a:solidFill>
              </a:rPr>
              <a:t> </a:t>
            </a:r>
            <a:r>
              <a:rPr lang="en-US" altLang="zh-TW" b="1" dirty="0" smtClean="0"/>
              <a:t>*)</a:t>
            </a:r>
            <a:r>
              <a:rPr lang="en-US" altLang="zh-TW" b="1" dirty="0" err="1" smtClean="0"/>
              <a:t>soap_malloc</a:t>
            </a:r>
            <a:r>
              <a:rPr lang="en-US" altLang="zh-TW" b="1" dirty="0" smtClean="0"/>
              <a:t>(soap, </a:t>
            </a:r>
            <a:r>
              <a:rPr lang="en-US" altLang="zh-TW" b="1" dirty="0" err="1" smtClean="0"/>
              <a:t>sizeof</a:t>
            </a:r>
            <a:r>
              <a:rPr lang="en-US" altLang="zh-TW" b="1" dirty="0" smtClean="0"/>
              <a:t>(</a:t>
            </a:r>
            <a:r>
              <a:rPr lang="en-US" altLang="zh-TW" b="1" dirty="0" err="1" smtClean="0"/>
              <a:t>struct</a:t>
            </a:r>
            <a:r>
              <a:rPr lang="en-US" altLang="zh-TW" b="1" dirty="0" smtClean="0"/>
              <a:t> </a:t>
            </a:r>
            <a:r>
              <a:rPr lang="en-US" altLang="zh-TW" b="1" dirty="0" err="1" smtClean="0">
                <a:solidFill>
                  <a:srgbClr val="FF0000"/>
                </a:solidFill>
              </a:rPr>
              <a:t>tt__ABC</a:t>
            </a:r>
            <a:r>
              <a:rPr lang="en-US" altLang="zh-TW" b="1" dirty="0" smtClean="0"/>
              <a:t>));</a:t>
            </a:r>
          </a:p>
          <a:p>
            <a:pPr lvl="1"/>
            <a:r>
              <a:rPr lang="en-US" altLang="zh-TW" b="1" dirty="0" err="1" smtClean="0"/>
              <a:t>soap_default_</a:t>
            </a:r>
            <a:r>
              <a:rPr lang="en-US" altLang="zh-TW" b="1" dirty="0" err="1" smtClean="0">
                <a:solidFill>
                  <a:srgbClr val="FF0000"/>
                </a:solidFill>
              </a:rPr>
              <a:t>tt__ABC</a:t>
            </a:r>
            <a:r>
              <a:rPr lang="en-US" altLang="zh-TW" b="1" dirty="0" smtClean="0"/>
              <a:t>(soap, </a:t>
            </a:r>
            <a:r>
              <a:rPr lang="en-US" altLang="zh-TW" b="1" dirty="0" err="1" smtClean="0"/>
              <a:t>trt__GetXYZResponse</a:t>
            </a:r>
            <a:r>
              <a:rPr lang="en-US" altLang="zh-TW" b="1" dirty="0" smtClean="0"/>
              <a:t>-&gt;ABC);</a:t>
            </a:r>
          </a:p>
          <a:p>
            <a:pPr lvl="1"/>
            <a:r>
              <a:rPr lang="en-US" altLang="zh-TW" b="1" dirty="0" smtClean="0"/>
              <a:t>…</a:t>
            </a:r>
          </a:p>
          <a:p>
            <a:pPr lvl="1"/>
            <a:r>
              <a:rPr lang="en-US" altLang="zh-TW" b="1" dirty="0" smtClean="0"/>
              <a:t>…</a:t>
            </a:r>
          </a:p>
          <a:p>
            <a:pPr lvl="1"/>
            <a:r>
              <a:rPr lang="en-US" altLang="zh-TW" b="1" dirty="0" smtClean="0"/>
              <a:t>…</a:t>
            </a:r>
          </a:p>
          <a:p>
            <a:pPr lvl="1"/>
            <a:r>
              <a:rPr lang="en-US" altLang="zh-TW" b="1" dirty="0" smtClean="0"/>
              <a:t>…</a:t>
            </a:r>
          </a:p>
          <a:p>
            <a:pPr lvl="1"/>
            <a:r>
              <a:rPr lang="en-US" altLang="zh-TW" sz="1600" dirty="0" smtClean="0"/>
              <a:t>return SOAP_OK;</a:t>
            </a:r>
          </a:p>
          <a:p>
            <a:r>
              <a:rPr lang="en-US" altLang="zh-TW" sz="1600" dirty="0" smtClean="0"/>
              <a:t>}</a:t>
            </a:r>
            <a:endParaRPr lang="zh-TW" alt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Non-implemented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14948"/>
          </a:xfrm>
        </p:spPr>
        <p:txBody>
          <a:bodyPr>
            <a:normAutofit fontScale="62500" lnSpcReduction="20000"/>
          </a:bodyPr>
          <a:lstStyle/>
          <a:p>
            <a:r>
              <a:rPr lang="en-US" altLang="zh-TW" dirty="0" smtClean="0"/>
              <a:t>Device Management</a:t>
            </a:r>
          </a:p>
          <a:p>
            <a:pPr lvl="1"/>
            <a:r>
              <a:rPr lang="en-US" altLang="zh-TW" dirty="0" err="1" smtClean="0"/>
              <a:t>SetDynamicDNS</a:t>
            </a:r>
            <a:r>
              <a:rPr lang="en-US" altLang="zh-TW" dirty="0" smtClean="0"/>
              <a:t>, </a:t>
            </a:r>
            <a:r>
              <a:rPr lang="en-US" altLang="zh-TW" dirty="0" err="1" smtClean="0"/>
              <a:t>GetDynamicDNS</a:t>
            </a:r>
            <a:endParaRPr lang="en-US" altLang="zh-TW" dirty="0" smtClean="0"/>
          </a:p>
          <a:p>
            <a:pPr lvl="1"/>
            <a:r>
              <a:rPr lang="en-US" altLang="zh-TW" strike="sngStrike" dirty="0" err="1" smtClean="0">
                <a:solidFill>
                  <a:srgbClr val="0070C0"/>
                </a:solidFill>
              </a:rPr>
              <a:t>GetAccessPolicy</a:t>
            </a:r>
            <a:r>
              <a:rPr lang="en-US" altLang="zh-TW" strike="sngStrike" dirty="0" smtClean="0">
                <a:solidFill>
                  <a:srgbClr val="0070C0"/>
                </a:solidFill>
              </a:rPr>
              <a:t>, </a:t>
            </a:r>
            <a:r>
              <a:rPr lang="en-US" altLang="zh-TW" strike="sngStrike" dirty="0" err="1" smtClean="0">
                <a:solidFill>
                  <a:srgbClr val="0070C0"/>
                </a:solidFill>
              </a:rPr>
              <a:t>SetAccessPolicy</a:t>
            </a:r>
            <a:endParaRPr lang="en-US" altLang="zh-TW" strike="sngStrike" dirty="0" smtClean="0">
              <a:solidFill>
                <a:srgbClr val="0070C0"/>
              </a:solidFill>
            </a:endParaRPr>
          </a:p>
          <a:p>
            <a:pPr lvl="1"/>
            <a:r>
              <a:rPr lang="en-US" altLang="zh-TW" dirty="0" err="1" smtClean="0"/>
              <a:t>GetCertificates</a:t>
            </a:r>
            <a:r>
              <a:rPr lang="en-US" altLang="zh-TW" dirty="0" smtClean="0"/>
              <a:t>, </a:t>
            </a:r>
            <a:r>
              <a:rPr lang="en-US" altLang="zh-TW" dirty="0" err="1" smtClean="0"/>
              <a:t>GetCertificatesStatus</a:t>
            </a:r>
            <a:r>
              <a:rPr lang="en-US" altLang="zh-TW" dirty="0" smtClean="0"/>
              <a:t>, </a:t>
            </a:r>
            <a:r>
              <a:rPr lang="en-US" altLang="zh-TW" dirty="0" err="1" smtClean="0"/>
              <a:t>SetCertificatesStatus</a:t>
            </a:r>
            <a:r>
              <a:rPr lang="en-US" altLang="zh-TW" dirty="0" smtClean="0"/>
              <a:t>, </a:t>
            </a:r>
            <a:r>
              <a:rPr lang="en-US" altLang="zh-TW" dirty="0" err="1" smtClean="0"/>
              <a:t>DeleteCertificates</a:t>
            </a:r>
            <a:r>
              <a:rPr lang="en-US" altLang="zh-TW" dirty="0" smtClean="0"/>
              <a:t>, GetPkcs10Request, </a:t>
            </a:r>
            <a:r>
              <a:rPr lang="en-US" altLang="zh-TW" dirty="0" err="1" smtClean="0"/>
              <a:t>LoadCertificates</a:t>
            </a:r>
            <a:r>
              <a:rPr lang="en-US" altLang="zh-TW" dirty="0" smtClean="0"/>
              <a:t>, </a:t>
            </a:r>
            <a:r>
              <a:rPr lang="en-US" altLang="zh-TW" dirty="0" err="1" smtClean="0"/>
              <a:t>GetClientCertificateMode</a:t>
            </a:r>
            <a:r>
              <a:rPr lang="en-US" altLang="zh-TW" dirty="0" smtClean="0"/>
              <a:t>, </a:t>
            </a:r>
            <a:r>
              <a:rPr lang="en-US" altLang="zh-TW" dirty="0" err="1" smtClean="0"/>
              <a:t>SetClientCertificateMode</a:t>
            </a:r>
            <a:endParaRPr lang="en-US" altLang="zh-TW" dirty="0" smtClean="0"/>
          </a:p>
          <a:p>
            <a:pPr lvl="1"/>
            <a:r>
              <a:rPr lang="en-US" altLang="zh-TW" dirty="0" err="1" smtClean="0"/>
              <a:t>GetUsers</a:t>
            </a:r>
            <a:r>
              <a:rPr lang="en-US" altLang="zh-TW" dirty="0" smtClean="0"/>
              <a:t>, </a:t>
            </a:r>
            <a:r>
              <a:rPr lang="en-US" altLang="zh-TW" dirty="0" err="1" smtClean="0"/>
              <a:t>SetUser</a:t>
            </a:r>
            <a:r>
              <a:rPr lang="en-US" altLang="zh-TW" dirty="0" smtClean="0"/>
              <a:t>, </a:t>
            </a:r>
            <a:r>
              <a:rPr lang="en-US" altLang="zh-TW" dirty="0" err="1" smtClean="0"/>
              <a:t>CreateUsers</a:t>
            </a:r>
            <a:r>
              <a:rPr lang="en-US" altLang="zh-TW" dirty="0" smtClean="0"/>
              <a:t>, </a:t>
            </a:r>
            <a:r>
              <a:rPr lang="en-US" altLang="zh-TW" dirty="0" err="1" smtClean="0"/>
              <a:t>DeleteUsers</a:t>
            </a:r>
            <a:endParaRPr lang="en-US" altLang="zh-TW" dirty="0" smtClean="0"/>
          </a:p>
          <a:p>
            <a:pPr lvl="1"/>
            <a:r>
              <a:rPr lang="en-US" altLang="zh-TW" dirty="0" err="1" smtClean="0"/>
              <a:t>SetRelayOutputSettings</a:t>
            </a:r>
            <a:endParaRPr lang="en-US" altLang="zh-TW" dirty="0" smtClean="0"/>
          </a:p>
          <a:p>
            <a:r>
              <a:rPr lang="en-US" altLang="zh-TW" dirty="0" smtClean="0"/>
              <a:t>Media Configuration</a:t>
            </a:r>
          </a:p>
          <a:p>
            <a:pPr lvl="1"/>
            <a:r>
              <a:rPr lang="en-US" altLang="zh-TW" dirty="0" err="1" smtClean="0"/>
              <a:t>GetAudioSources</a:t>
            </a:r>
            <a:r>
              <a:rPr lang="en-US" altLang="zh-TW" dirty="0" smtClean="0"/>
              <a:t>, </a:t>
            </a:r>
            <a:r>
              <a:rPr lang="en-US" altLang="zh-TW" dirty="0" err="1" smtClean="0"/>
              <a:t>AddAudioEncoderConfiguration</a:t>
            </a:r>
            <a:r>
              <a:rPr lang="en-US" altLang="zh-TW" dirty="0" smtClean="0"/>
              <a:t>, </a:t>
            </a:r>
            <a:r>
              <a:rPr lang="en-US" altLang="zh-TW" dirty="0" err="1" smtClean="0"/>
              <a:t>AddAudioSourceConfiguration</a:t>
            </a:r>
            <a:r>
              <a:rPr lang="en-US" altLang="zh-TW" dirty="0" smtClean="0"/>
              <a:t>, </a:t>
            </a:r>
            <a:r>
              <a:rPr lang="en-US" altLang="zh-TW" dirty="0" err="1" smtClean="0"/>
              <a:t>RemoveAudioEncoderConfiguration</a:t>
            </a:r>
            <a:r>
              <a:rPr lang="en-US" altLang="zh-TW" dirty="0" smtClean="0"/>
              <a:t>, </a:t>
            </a:r>
            <a:r>
              <a:rPr lang="en-US" altLang="zh-TW" dirty="0" err="1" smtClean="0"/>
              <a:t>RemoveAudioSourceConfiguration</a:t>
            </a:r>
            <a:r>
              <a:rPr lang="en-US" altLang="zh-TW" dirty="0" smtClean="0"/>
              <a:t>, </a:t>
            </a:r>
            <a:r>
              <a:rPr lang="en-US" altLang="zh-TW" dirty="0" err="1" smtClean="0"/>
              <a:t>GetAudioSourceConfigurations</a:t>
            </a:r>
            <a:r>
              <a:rPr lang="en-US" altLang="zh-TW" dirty="0" smtClean="0"/>
              <a:t>, </a:t>
            </a:r>
            <a:r>
              <a:rPr lang="en-US" altLang="zh-TW" dirty="0" err="1" smtClean="0"/>
              <a:t>GetAudioEncoderConfigurations</a:t>
            </a:r>
            <a:r>
              <a:rPr lang="en-US" altLang="zh-TW" dirty="0" smtClean="0"/>
              <a:t>, </a:t>
            </a:r>
            <a:r>
              <a:rPr lang="en-US" altLang="zh-TW" dirty="0" err="1" smtClean="0"/>
              <a:t>GetAudioSourceConfiguration</a:t>
            </a:r>
            <a:r>
              <a:rPr lang="en-US" altLang="zh-TW" dirty="0" smtClean="0"/>
              <a:t>, </a:t>
            </a:r>
            <a:r>
              <a:rPr lang="en-US" altLang="zh-TW" dirty="0" err="1" smtClean="0"/>
              <a:t>GetAudioEncoderConfiguration</a:t>
            </a:r>
            <a:r>
              <a:rPr lang="en-US" altLang="zh-TW" dirty="0" smtClean="0"/>
              <a:t>, </a:t>
            </a:r>
            <a:r>
              <a:rPr lang="en-US" altLang="zh-TW" dirty="0" err="1" smtClean="0"/>
              <a:t>GetCompatibleAudioEncoderConfigurations</a:t>
            </a:r>
            <a:r>
              <a:rPr lang="en-US" altLang="zh-TW" dirty="0" smtClean="0"/>
              <a:t>, </a:t>
            </a:r>
            <a:r>
              <a:rPr lang="en-US" altLang="zh-TW" dirty="0" err="1" smtClean="0"/>
              <a:t>GetCompatibleAudioSourceConfigurations</a:t>
            </a:r>
            <a:r>
              <a:rPr lang="en-US" altLang="zh-TW" dirty="0" smtClean="0"/>
              <a:t>, </a:t>
            </a:r>
            <a:r>
              <a:rPr lang="en-US" altLang="zh-TW" dirty="0" err="1" smtClean="0"/>
              <a:t>SetAudioSourceConfiguration</a:t>
            </a:r>
            <a:r>
              <a:rPr lang="en-US" altLang="zh-TW" dirty="0" smtClean="0"/>
              <a:t>, </a:t>
            </a:r>
            <a:r>
              <a:rPr lang="en-US" altLang="zh-TW" dirty="0" err="1" smtClean="0"/>
              <a:t>SetAudioEncoderConfiguration</a:t>
            </a:r>
            <a:r>
              <a:rPr lang="en-US" altLang="zh-TW" dirty="0" smtClean="0"/>
              <a:t>, </a:t>
            </a:r>
            <a:r>
              <a:rPr lang="en-US" altLang="zh-TW" dirty="0" err="1" smtClean="0"/>
              <a:t>GetAudioSourceConfigurationOptions</a:t>
            </a:r>
            <a:r>
              <a:rPr lang="en-US" altLang="zh-TW" dirty="0" smtClean="0"/>
              <a:t>, </a:t>
            </a:r>
            <a:r>
              <a:rPr lang="en-US" altLang="zh-TW" dirty="0" err="1" smtClean="0"/>
              <a:t>GetAudioEncoderConfigurationOptions</a:t>
            </a:r>
            <a:endParaRPr lang="en-US" altLang="zh-TW" dirty="0" smtClean="0"/>
          </a:p>
        </p:txBody>
      </p:sp>
      <p:sp>
        <p:nvSpPr>
          <p:cNvPr id="4" name="文字方塊 3"/>
          <p:cNvSpPr txBox="1"/>
          <p:nvPr/>
        </p:nvSpPr>
        <p:spPr>
          <a:xfrm>
            <a:off x="5000628" y="1285860"/>
            <a:ext cx="4071966" cy="954107"/>
          </a:xfrm>
          <a:prstGeom prst="rect">
            <a:avLst/>
          </a:prstGeom>
          <a:noFill/>
          <a:ln>
            <a:solidFill>
              <a:srgbClr val="002060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altLang="zh-TW" sz="1400" dirty="0" smtClean="0">
                <a:solidFill>
                  <a:srgbClr val="002060"/>
                </a:solidFill>
              </a:rPr>
              <a:t>If the NVT supports dynamic DNS as specified</a:t>
            </a:r>
          </a:p>
          <a:p>
            <a:r>
              <a:rPr lang="en-US" altLang="zh-TW" sz="1400" dirty="0" smtClean="0">
                <a:solidFill>
                  <a:srgbClr val="002060"/>
                </a:solidFill>
              </a:rPr>
              <a:t> in [RFC 2136] and [RFC 4702], it MUST be </a:t>
            </a:r>
          </a:p>
          <a:p>
            <a:r>
              <a:rPr lang="en-US" altLang="zh-TW" sz="1400" dirty="0" smtClean="0">
                <a:solidFill>
                  <a:srgbClr val="002060"/>
                </a:solidFill>
              </a:rPr>
              <a:t>possible to get or set the type, name and TTL through the  </a:t>
            </a:r>
            <a:r>
              <a:rPr lang="en-US" altLang="zh-TW" sz="1400" dirty="0" err="1" smtClean="0">
                <a:solidFill>
                  <a:srgbClr val="002060"/>
                </a:solidFill>
              </a:rPr>
              <a:t>GetDynamicDNS</a:t>
            </a:r>
            <a:r>
              <a:rPr lang="en-US" altLang="zh-TW" sz="1400" dirty="0" smtClean="0">
                <a:solidFill>
                  <a:srgbClr val="002060"/>
                </a:solidFill>
              </a:rPr>
              <a:t> or </a:t>
            </a:r>
            <a:r>
              <a:rPr lang="en-US" altLang="zh-TW" sz="1400" dirty="0" err="1" smtClean="0">
                <a:solidFill>
                  <a:srgbClr val="002060"/>
                </a:solidFill>
              </a:rPr>
              <a:t>SetDynamicDNS</a:t>
            </a:r>
            <a:r>
              <a:rPr lang="en-US" altLang="zh-TW" sz="1400" dirty="0" smtClean="0">
                <a:solidFill>
                  <a:srgbClr val="002060"/>
                </a:solidFill>
              </a:rPr>
              <a:t> command.</a:t>
            </a:r>
            <a:endParaRPr lang="zh-TW" altLang="en-US" sz="1400" dirty="0">
              <a:solidFill>
                <a:srgbClr val="002060"/>
              </a:solidFill>
            </a:endParaRPr>
          </a:p>
        </p:txBody>
      </p:sp>
      <p:sp>
        <p:nvSpPr>
          <p:cNvPr id="5" name="左大括弧 4"/>
          <p:cNvSpPr/>
          <p:nvPr/>
        </p:nvSpPr>
        <p:spPr>
          <a:xfrm>
            <a:off x="4786314" y="1285860"/>
            <a:ext cx="214314" cy="928694"/>
          </a:xfrm>
          <a:prstGeom prst="leftBrace">
            <a:avLst>
              <a:gd name="adj1" fmla="val 45000"/>
              <a:gd name="adj2" fmla="val 80464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/>
              <a:t>How to integrate various Platforms? 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Import </a:t>
            </a:r>
            <a:r>
              <a:rPr lang="en-US" altLang="zh-TW" dirty="0" err="1" smtClean="0"/>
              <a:t>Config</a:t>
            </a:r>
            <a:r>
              <a:rPr lang="en-US" altLang="zh-TW" dirty="0" smtClean="0"/>
              <a:t> library</a:t>
            </a:r>
          </a:p>
          <a:p>
            <a:r>
              <a:rPr lang="en-US" altLang="zh-TW" dirty="0" smtClean="0"/>
              <a:t>Add </a:t>
            </a:r>
            <a:r>
              <a:rPr lang="en-US" altLang="zh-TW" dirty="0" err="1" smtClean="0"/>
              <a:t>Gsoap</a:t>
            </a:r>
            <a:r>
              <a:rPr lang="en-US" altLang="zh-TW" dirty="0" smtClean="0"/>
              <a:t> library</a:t>
            </a:r>
          </a:p>
          <a:p>
            <a:r>
              <a:rPr lang="en-US" altLang="zh-TW" dirty="0" smtClean="0"/>
              <a:t>Review all functions</a:t>
            </a:r>
          </a:p>
          <a:p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矩形 54"/>
          <p:cNvSpPr/>
          <p:nvPr/>
        </p:nvSpPr>
        <p:spPr>
          <a:xfrm>
            <a:off x="214282" y="285728"/>
            <a:ext cx="8715436" cy="614366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  <a:alpha val="9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  <a:tileRect/>
          </a:gradFill>
          <a:ln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sp>
        <p:nvSpPr>
          <p:cNvPr id="5" name="矩形 4"/>
          <p:cNvSpPr/>
          <p:nvPr/>
        </p:nvSpPr>
        <p:spPr>
          <a:xfrm>
            <a:off x="2500298" y="428604"/>
            <a:ext cx="1143008" cy="50006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sz="1600" dirty="0" smtClean="0"/>
              <a:t>Start</a:t>
            </a:r>
          </a:p>
        </p:txBody>
      </p:sp>
      <p:sp>
        <p:nvSpPr>
          <p:cNvPr id="107" name="矩形 106"/>
          <p:cNvSpPr/>
          <p:nvPr/>
        </p:nvSpPr>
        <p:spPr>
          <a:xfrm>
            <a:off x="285720" y="785794"/>
            <a:ext cx="1428760" cy="4286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sz="1600" dirty="0" smtClean="0"/>
              <a:t>Accept socket</a:t>
            </a:r>
            <a:endParaRPr lang="zh-TW" altLang="en-US" sz="1600" dirty="0"/>
          </a:p>
        </p:txBody>
      </p:sp>
      <p:sp>
        <p:nvSpPr>
          <p:cNvPr id="130" name="矩形 129"/>
          <p:cNvSpPr/>
          <p:nvPr/>
        </p:nvSpPr>
        <p:spPr>
          <a:xfrm>
            <a:off x="5500694" y="5500702"/>
            <a:ext cx="642942" cy="35719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sz="1600" dirty="0" smtClean="0"/>
              <a:t>Close </a:t>
            </a:r>
            <a:endParaRPr lang="zh-TW" altLang="en-US" sz="1600" dirty="0"/>
          </a:p>
        </p:txBody>
      </p:sp>
      <p:sp>
        <p:nvSpPr>
          <p:cNvPr id="177" name="文字方塊 176"/>
          <p:cNvSpPr txBox="1"/>
          <p:nvPr/>
        </p:nvSpPr>
        <p:spPr>
          <a:xfrm>
            <a:off x="7215206" y="285728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Http Library</a:t>
            </a:r>
            <a:endParaRPr lang="zh-TW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3" name="群組 49"/>
          <p:cNvGrpSpPr/>
          <p:nvPr/>
        </p:nvGrpSpPr>
        <p:grpSpPr>
          <a:xfrm>
            <a:off x="1643042" y="5286388"/>
            <a:ext cx="1714512" cy="500066"/>
            <a:chOff x="1071538" y="1071546"/>
            <a:chExt cx="1857388" cy="642942"/>
          </a:xfrm>
        </p:grpSpPr>
        <p:sp>
          <p:nvSpPr>
            <p:cNvPr id="123" name="流程圖: 決策 122"/>
            <p:cNvSpPr/>
            <p:nvPr/>
          </p:nvSpPr>
          <p:spPr>
            <a:xfrm>
              <a:off x="1071538" y="1071546"/>
              <a:ext cx="1857388" cy="642942"/>
            </a:xfrm>
            <a:prstGeom prst="flowChartDecision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TW" altLang="en-US" dirty="0" smtClean="0"/>
            </a:p>
          </p:txBody>
        </p:sp>
        <p:sp>
          <p:nvSpPr>
            <p:cNvPr id="124" name="文字方塊 123"/>
            <p:cNvSpPr txBox="1"/>
            <p:nvPr/>
          </p:nvSpPr>
          <p:spPr>
            <a:xfrm>
              <a:off x="1402813" y="1163395"/>
              <a:ext cx="113915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600" dirty="0" smtClean="0"/>
                <a:t>Check state</a:t>
              </a:r>
            </a:p>
          </p:txBody>
        </p:sp>
      </p:grpSp>
      <p:cxnSp>
        <p:nvCxnSpPr>
          <p:cNvPr id="127" name="圖案 126"/>
          <p:cNvCxnSpPr>
            <a:stCxn id="157" idx="2"/>
            <a:endCxn id="130" idx="0"/>
          </p:cNvCxnSpPr>
          <p:nvPr/>
        </p:nvCxnSpPr>
        <p:spPr>
          <a:xfrm rot="16200000" flipH="1">
            <a:off x="4893471" y="4572008"/>
            <a:ext cx="1071570" cy="78581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6" name="流程圖: 結束點 135"/>
          <p:cNvSpPr/>
          <p:nvPr/>
        </p:nvSpPr>
        <p:spPr>
          <a:xfrm>
            <a:off x="4929190" y="6072206"/>
            <a:ext cx="1285884" cy="285752"/>
          </a:xfrm>
          <a:prstGeom prst="flowChartTerminator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sz="1400" dirty="0" smtClean="0"/>
              <a:t>Release </a:t>
            </a:r>
            <a:r>
              <a:rPr lang="en-US" altLang="zh-TW" sz="1400" dirty="0" err="1" smtClean="0"/>
              <a:t>conn</a:t>
            </a:r>
            <a:endParaRPr lang="zh-TW" altLang="en-US" sz="1400" dirty="0"/>
          </a:p>
        </p:txBody>
      </p:sp>
      <p:cxnSp>
        <p:nvCxnSpPr>
          <p:cNvPr id="142" name="圖案 141"/>
          <p:cNvCxnSpPr>
            <a:stCxn id="130" idx="1"/>
            <a:endCxn id="136" idx="1"/>
          </p:cNvCxnSpPr>
          <p:nvPr/>
        </p:nvCxnSpPr>
        <p:spPr>
          <a:xfrm rot="10800000" flipV="1">
            <a:off x="4929190" y="5679296"/>
            <a:ext cx="571504" cy="535785"/>
          </a:xfrm>
          <a:prstGeom prst="bentConnector3">
            <a:avLst>
              <a:gd name="adj1" fmla="val 14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圖案 144"/>
          <p:cNvCxnSpPr>
            <a:stCxn id="123" idx="2"/>
            <a:endCxn id="136" idx="1"/>
          </p:cNvCxnSpPr>
          <p:nvPr/>
        </p:nvCxnSpPr>
        <p:spPr>
          <a:xfrm rot="16200000" flipH="1">
            <a:off x="3500430" y="4786322"/>
            <a:ext cx="428628" cy="2428892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7" name="文字方塊 146"/>
          <p:cNvSpPr txBox="1"/>
          <p:nvPr/>
        </p:nvSpPr>
        <p:spPr>
          <a:xfrm flipH="1">
            <a:off x="3357554" y="5286388"/>
            <a:ext cx="5715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 smtClean="0"/>
              <a:t>close</a:t>
            </a:r>
            <a:endParaRPr lang="zh-TW" altLang="en-US" sz="1400" dirty="0"/>
          </a:p>
        </p:txBody>
      </p:sp>
      <p:sp>
        <p:nvSpPr>
          <p:cNvPr id="149" name="文字方塊 148"/>
          <p:cNvSpPr txBox="1"/>
          <p:nvPr/>
        </p:nvSpPr>
        <p:spPr>
          <a:xfrm flipH="1">
            <a:off x="2571736" y="5786454"/>
            <a:ext cx="7143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 smtClean="0"/>
              <a:t>release</a:t>
            </a:r>
            <a:endParaRPr lang="zh-TW" altLang="en-US" sz="1400" dirty="0"/>
          </a:p>
        </p:txBody>
      </p:sp>
      <p:sp>
        <p:nvSpPr>
          <p:cNvPr id="157" name="流程圖: 決策 156"/>
          <p:cNvSpPr/>
          <p:nvPr/>
        </p:nvSpPr>
        <p:spPr>
          <a:xfrm>
            <a:off x="4071934" y="3857628"/>
            <a:ext cx="1928826" cy="571504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pSp>
        <p:nvGrpSpPr>
          <p:cNvPr id="4" name="群組 49"/>
          <p:cNvGrpSpPr/>
          <p:nvPr/>
        </p:nvGrpSpPr>
        <p:grpSpPr>
          <a:xfrm>
            <a:off x="2428860" y="1285860"/>
            <a:ext cx="1857388" cy="571504"/>
            <a:chOff x="1071538" y="1071546"/>
            <a:chExt cx="1857388" cy="642942"/>
          </a:xfrm>
        </p:grpSpPr>
        <p:sp>
          <p:nvSpPr>
            <p:cNvPr id="205" name="流程圖: 決策 204"/>
            <p:cNvSpPr/>
            <p:nvPr/>
          </p:nvSpPr>
          <p:spPr>
            <a:xfrm>
              <a:off x="1071538" y="1071546"/>
              <a:ext cx="1857388" cy="642942"/>
            </a:xfrm>
            <a:prstGeom prst="flowChartDecision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TW" altLang="en-US" dirty="0" smtClean="0"/>
            </a:p>
          </p:txBody>
        </p:sp>
        <p:sp>
          <p:nvSpPr>
            <p:cNvPr id="206" name="文字方塊 205"/>
            <p:cNvSpPr txBox="1"/>
            <p:nvPr/>
          </p:nvSpPr>
          <p:spPr>
            <a:xfrm>
              <a:off x="1429746" y="1198836"/>
              <a:ext cx="1284866" cy="4352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600" dirty="0" smtClean="0"/>
                <a:t>Create </a:t>
              </a:r>
              <a:r>
                <a:rPr lang="en-US" altLang="zh-TW" sz="1600" dirty="0" err="1" smtClean="0"/>
                <a:t>conn</a:t>
              </a:r>
              <a:endParaRPr lang="en-US" altLang="zh-TW" sz="1600" dirty="0" smtClean="0"/>
            </a:p>
          </p:txBody>
        </p:sp>
      </p:grpSp>
      <p:cxnSp>
        <p:nvCxnSpPr>
          <p:cNvPr id="226" name="肘形接點 225"/>
          <p:cNvCxnSpPr>
            <a:stCxn id="231" idx="2"/>
            <a:endCxn id="136" idx="1"/>
          </p:cNvCxnSpPr>
          <p:nvPr/>
        </p:nvCxnSpPr>
        <p:spPr>
          <a:xfrm rot="16200000" flipH="1">
            <a:off x="785786" y="2071678"/>
            <a:ext cx="4357718" cy="3929090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1" name="矩形 230"/>
          <p:cNvSpPr/>
          <p:nvPr/>
        </p:nvSpPr>
        <p:spPr>
          <a:xfrm>
            <a:off x="285720" y="1428736"/>
            <a:ext cx="1428760" cy="4286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sz="1600" dirty="0" smtClean="0"/>
              <a:t>Create thread</a:t>
            </a:r>
            <a:endParaRPr lang="zh-TW" altLang="en-US" sz="1600" dirty="0"/>
          </a:p>
        </p:txBody>
      </p:sp>
      <p:cxnSp>
        <p:nvCxnSpPr>
          <p:cNvPr id="252" name="圖案 251"/>
          <p:cNvCxnSpPr>
            <a:stCxn id="123" idx="3"/>
            <a:endCxn id="130" idx="0"/>
          </p:cNvCxnSpPr>
          <p:nvPr/>
        </p:nvCxnSpPr>
        <p:spPr>
          <a:xfrm flipV="1">
            <a:off x="3357554" y="5500702"/>
            <a:ext cx="2464611" cy="35719"/>
          </a:xfrm>
          <a:prstGeom prst="bentConnector4">
            <a:avLst>
              <a:gd name="adj1" fmla="val 43478"/>
              <a:gd name="adj2" fmla="val 552311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5" name="文字方塊 254"/>
          <p:cNvSpPr txBox="1"/>
          <p:nvPr/>
        </p:nvSpPr>
        <p:spPr>
          <a:xfrm flipH="1">
            <a:off x="5072066" y="4572008"/>
            <a:ext cx="6429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 smtClean="0"/>
              <a:t>failed</a:t>
            </a:r>
            <a:endParaRPr lang="zh-TW" altLang="en-US" sz="1400" dirty="0"/>
          </a:p>
        </p:txBody>
      </p:sp>
      <p:grpSp>
        <p:nvGrpSpPr>
          <p:cNvPr id="6" name="群組 49"/>
          <p:cNvGrpSpPr/>
          <p:nvPr/>
        </p:nvGrpSpPr>
        <p:grpSpPr>
          <a:xfrm>
            <a:off x="1428728" y="4000504"/>
            <a:ext cx="1857388" cy="642942"/>
            <a:chOff x="1071538" y="1071546"/>
            <a:chExt cx="1857388" cy="642942"/>
          </a:xfrm>
        </p:grpSpPr>
        <p:sp>
          <p:nvSpPr>
            <p:cNvPr id="296" name="流程圖: 決策 295"/>
            <p:cNvSpPr/>
            <p:nvPr/>
          </p:nvSpPr>
          <p:spPr>
            <a:xfrm>
              <a:off x="1071538" y="1071546"/>
              <a:ext cx="1857388" cy="642942"/>
            </a:xfrm>
            <a:prstGeom prst="flowChartDecisi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 smtClean="0"/>
            </a:p>
          </p:txBody>
        </p:sp>
        <p:sp>
          <p:nvSpPr>
            <p:cNvPr id="297" name="文字方塊 296"/>
            <p:cNvSpPr txBox="1"/>
            <p:nvPr/>
          </p:nvSpPr>
          <p:spPr>
            <a:xfrm>
              <a:off x="1214414" y="1214422"/>
              <a:ext cx="158960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TW" sz="1600" dirty="0" smtClean="0"/>
                <a:t>Socket send data</a:t>
              </a:r>
            </a:p>
          </p:txBody>
        </p:sp>
      </p:grpSp>
      <p:cxnSp>
        <p:nvCxnSpPr>
          <p:cNvPr id="79" name="肘形接點 78"/>
          <p:cNvCxnSpPr>
            <a:stCxn id="5" idx="1"/>
            <a:endCxn id="107" idx="3"/>
          </p:cNvCxnSpPr>
          <p:nvPr/>
        </p:nvCxnSpPr>
        <p:spPr>
          <a:xfrm rot="10800000" flipV="1">
            <a:off x="1714480" y="678636"/>
            <a:ext cx="785818" cy="321471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直線單箭頭接點 114"/>
          <p:cNvCxnSpPr>
            <a:stCxn id="107" idx="2"/>
            <a:endCxn id="231" idx="0"/>
          </p:cNvCxnSpPr>
          <p:nvPr/>
        </p:nvCxnSpPr>
        <p:spPr>
          <a:xfrm rot="5400000">
            <a:off x="892943" y="1321579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圖案 165"/>
          <p:cNvCxnSpPr>
            <a:stCxn id="168" idx="1"/>
            <a:endCxn id="296" idx="0"/>
          </p:cNvCxnSpPr>
          <p:nvPr/>
        </p:nvCxnSpPr>
        <p:spPr>
          <a:xfrm rot="10800000">
            <a:off x="2357422" y="4000504"/>
            <a:ext cx="1714512" cy="214314"/>
          </a:xfrm>
          <a:prstGeom prst="bentConnector4">
            <a:avLst>
              <a:gd name="adj1" fmla="val 22917"/>
              <a:gd name="adj2" fmla="val 206666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8" name="流程圖: 決策 167"/>
          <p:cNvSpPr/>
          <p:nvPr/>
        </p:nvSpPr>
        <p:spPr>
          <a:xfrm>
            <a:off x="4071934" y="3929066"/>
            <a:ext cx="1928826" cy="571504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69" name="流程圖: 決策 168"/>
          <p:cNvSpPr/>
          <p:nvPr/>
        </p:nvSpPr>
        <p:spPr>
          <a:xfrm>
            <a:off x="4071934" y="4000504"/>
            <a:ext cx="1928826" cy="571504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58" name="文字方塊 157"/>
          <p:cNvSpPr txBox="1"/>
          <p:nvPr/>
        </p:nvSpPr>
        <p:spPr>
          <a:xfrm>
            <a:off x="4214810" y="4090578"/>
            <a:ext cx="18573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600" dirty="0" err="1" smtClean="0"/>
              <a:t>Cgi</a:t>
            </a:r>
            <a:r>
              <a:rPr lang="en-US" altLang="zh-TW" sz="1600" dirty="0" smtClean="0"/>
              <a:t>, html handler</a:t>
            </a:r>
          </a:p>
        </p:txBody>
      </p:sp>
      <p:grpSp>
        <p:nvGrpSpPr>
          <p:cNvPr id="62" name="群組 49"/>
          <p:cNvGrpSpPr/>
          <p:nvPr/>
        </p:nvGrpSpPr>
        <p:grpSpPr>
          <a:xfrm>
            <a:off x="2500298" y="2500306"/>
            <a:ext cx="1928826" cy="642942"/>
            <a:chOff x="1071538" y="1071546"/>
            <a:chExt cx="1857388" cy="642942"/>
          </a:xfrm>
        </p:grpSpPr>
        <p:sp>
          <p:nvSpPr>
            <p:cNvPr id="63" name="流程圖: 決策 62"/>
            <p:cNvSpPr/>
            <p:nvPr/>
          </p:nvSpPr>
          <p:spPr>
            <a:xfrm>
              <a:off x="1071538" y="1071546"/>
              <a:ext cx="1857388" cy="642942"/>
            </a:xfrm>
            <a:prstGeom prst="flowChartDecisi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 smtClean="0"/>
            </a:p>
          </p:txBody>
        </p:sp>
        <p:sp>
          <p:nvSpPr>
            <p:cNvPr id="64" name="文字方塊 63">
              <a:hlinkClick r:id="" action="ppaction://noaction"/>
            </p:cNvPr>
            <p:cNvSpPr txBox="1"/>
            <p:nvPr/>
          </p:nvSpPr>
          <p:spPr>
            <a:xfrm>
              <a:off x="1382199" y="1089052"/>
              <a:ext cx="129504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TW" sz="1600" dirty="0" smtClean="0"/>
                <a:t>socket Non-</a:t>
              </a:r>
            </a:p>
            <a:p>
              <a:pPr algn="ctr"/>
              <a:r>
                <a:rPr lang="en-US" altLang="zh-TW" sz="1600" dirty="0" smtClean="0"/>
                <a:t>Blocking Read</a:t>
              </a:r>
            </a:p>
          </p:txBody>
        </p:sp>
      </p:grpSp>
      <p:cxnSp>
        <p:nvCxnSpPr>
          <p:cNvPr id="48" name="圖案 47"/>
          <p:cNvCxnSpPr>
            <a:stCxn id="63" idx="2"/>
            <a:endCxn id="157" idx="0"/>
          </p:cNvCxnSpPr>
          <p:nvPr/>
        </p:nvCxnSpPr>
        <p:spPr>
          <a:xfrm rot="16200000" flipH="1">
            <a:off x="3893339" y="2714620"/>
            <a:ext cx="714380" cy="1571636"/>
          </a:xfrm>
          <a:prstGeom prst="bentConnector3">
            <a:avLst>
              <a:gd name="adj1" fmla="val 73631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肘形接點 70"/>
          <p:cNvCxnSpPr>
            <a:stCxn id="296" idx="2"/>
            <a:endCxn id="123" idx="0"/>
          </p:cNvCxnSpPr>
          <p:nvPr/>
        </p:nvCxnSpPr>
        <p:spPr>
          <a:xfrm rot="16200000" flipH="1">
            <a:off x="2107389" y="4893479"/>
            <a:ext cx="642942" cy="142876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流程圖: 決策 97"/>
          <p:cNvSpPr/>
          <p:nvPr/>
        </p:nvSpPr>
        <p:spPr>
          <a:xfrm>
            <a:off x="7072330" y="3429000"/>
            <a:ext cx="2071702" cy="642942"/>
          </a:xfrm>
          <a:prstGeom prst="flowChartDecision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err="1" smtClean="0"/>
              <a:t>Gsoap</a:t>
            </a:r>
            <a:r>
              <a:rPr lang="en-US" altLang="zh-TW" dirty="0" smtClean="0"/>
              <a:t> handler</a:t>
            </a:r>
            <a:endParaRPr lang="zh-TW" altLang="en-US" dirty="0"/>
          </a:p>
        </p:txBody>
      </p:sp>
      <p:cxnSp>
        <p:nvCxnSpPr>
          <p:cNvPr id="106" name="肘形接點 105"/>
          <p:cNvCxnSpPr>
            <a:stCxn id="98" idx="1"/>
            <a:endCxn id="132" idx="0"/>
          </p:cNvCxnSpPr>
          <p:nvPr/>
        </p:nvCxnSpPr>
        <p:spPr>
          <a:xfrm rot="10800000" flipV="1">
            <a:off x="6536546" y="3750470"/>
            <a:ext cx="535785" cy="1178727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文字方塊 116"/>
          <p:cNvSpPr txBox="1"/>
          <p:nvPr/>
        </p:nvSpPr>
        <p:spPr>
          <a:xfrm flipH="1">
            <a:off x="6572264" y="4286256"/>
            <a:ext cx="6429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 smtClean="0"/>
              <a:t>failed</a:t>
            </a:r>
            <a:endParaRPr lang="zh-TW" altLang="en-US" sz="1400" dirty="0"/>
          </a:p>
        </p:txBody>
      </p:sp>
      <p:cxnSp>
        <p:nvCxnSpPr>
          <p:cNvPr id="119" name="圖案 118"/>
          <p:cNvCxnSpPr>
            <a:stCxn id="59" idx="2"/>
            <a:endCxn id="136" idx="3"/>
          </p:cNvCxnSpPr>
          <p:nvPr/>
        </p:nvCxnSpPr>
        <p:spPr>
          <a:xfrm rot="5400000">
            <a:off x="6590124" y="4697025"/>
            <a:ext cx="1143008" cy="1893107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8" name="肘形接點 77"/>
          <p:cNvCxnSpPr>
            <a:stCxn id="231" idx="3"/>
            <a:endCxn id="205" idx="1"/>
          </p:cNvCxnSpPr>
          <p:nvPr/>
        </p:nvCxnSpPr>
        <p:spPr>
          <a:xfrm flipV="1">
            <a:off x="1714480" y="1571612"/>
            <a:ext cx="714380" cy="7143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2" name="群組 91"/>
          <p:cNvGrpSpPr/>
          <p:nvPr/>
        </p:nvGrpSpPr>
        <p:grpSpPr>
          <a:xfrm>
            <a:off x="3464711" y="1000108"/>
            <a:ext cx="5607883" cy="4071966"/>
            <a:chOff x="3464711" y="1000108"/>
            <a:chExt cx="5607883" cy="4071966"/>
          </a:xfrm>
        </p:grpSpPr>
        <p:grpSp>
          <p:nvGrpSpPr>
            <p:cNvPr id="105" name="群組 104"/>
            <p:cNvGrpSpPr/>
            <p:nvPr/>
          </p:nvGrpSpPr>
          <p:grpSpPr>
            <a:xfrm>
              <a:off x="3464711" y="1000108"/>
              <a:ext cx="5322099" cy="2522355"/>
              <a:chOff x="3464711" y="1000108"/>
              <a:chExt cx="5322099" cy="2522355"/>
            </a:xfrm>
          </p:grpSpPr>
          <p:grpSp>
            <p:nvGrpSpPr>
              <p:cNvPr id="94" name="群組 93"/>
              <p:cNvGrpSpPr/>
              <p:nvPr/>
            </p:nvGrpSpPr>
            <p:grpSpPr>
              <a:xfrm>
                <a:off x="3464711" y="1000108"/>
                <a:ext cx="4670804" cy="2522355"/>
                <a:chOff x="3857620" y="964389"/>
                <a:chExt cx="4670804" cy="2522355"/>
              </a:xfrm>
            </p:grpSpPr>
            <p:grpSp>
              <p:nvGrpSpPr>
                <p:cNvPr id="72" name="群組 71"/>
                <p:cNvGrpSpPr/>
                <p:nvPr/>
              </p:nvGrpSpPr>
              <p:grpSpPr>
                <a:xfrm>
                  <a:off x="3857620" y="964389"/>
                  <a:ext cx="4643470" cy="2522355"/>
                  <a:chOff x="3428992" y="821513"/>
                  <a:chExt cx="4643470" cy="2522355"/>
                </a:xfrm>
              </p:grpSpPr>
              <p:cxnSp>
                <p:nvCxnSpPr>
                  <p:cNvPr id="75" name="肘形接點 7"/>
                  <p:cNvCxnSpPr>
                    <a:stCxn id="83" idx="3"/>
                    <a:endCxn id="98" idx="0"/>
                  </p:cNvCxnSpPr>
                  <p:nvPr/>
                </p:nvCxnSpPr>
                <p:spPr>
                  <a:xfrm>
                    <a:off x="7108049" y="2553883"/>
                    <a:ext cx="964413" cy="696522"/>
                  </a:xfrm>
                  <a:prstGeom prst="bentConnector2">
                    <a:avLst/>
                  </a:prstGeom>
                  <a:ln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6" name="文字方塊 75"/>
                  <p:cNvSpPr txBox="1"/>
                  <p:nvPr/>
                </p:nvSpPr>
                <p:spPr>
                  <a:xfrm>
                    <a:off x="4536281" y="3036091"/>
                    <a:ext cx="1450975" cy="307777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altLang="zh-TW" sz="1400" dirty="0" smtClean="0"/>
                      <a:t>No</a:t>
                    </a:r>
                    <a:r>
                      <a:rPr lang="en-US" altLang="zh-TW" sz="1400" dirty="0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rPr>
                      <a:t>(Original path)</a:t>
                    </a:r>
                    <a:endParaRPr lang="zh-TW" altLang="en-US" sz="1400" dirty="0" smtClean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endParaRPr>
                  </a:p>
                </p:txBody>
              </p:sp>
              <p:cxnSp>
                <p:nvCxnSpPr>
                  <p:cNvPr id="77" name="肘形接點 76"/>
                  <p:cNvCxnSpPr>
                    <a:stCxn id="81" idx="2"/>
                    <a:endCxn id="83" idx="0"/>
                  </p:cNvCxnSpPr>
                  <p:nvPr/>
                </p:nvCxnSpPr>
                <p:spPr>
                  <a:xfrm rot="16200000" flipH="1">
                    <a:off x="5589993" y="1696627"/>
                    <a:ext cx="464344" cy="142876"/>
                  </a:xfrm>
                  <a:prstGeom prst="bentConnector3">
                    <a:avLst>
                      <a:gd name="adj1" fmla="val 50000"/>
                    </a:avLst>
                  </a:prstGeom>
                  <a:ln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80" name="群組 49"/>
                  <p:cNvGrpSpPr/>
                  <p:nvPr/>
                </p:nvGrpSpPr>
                <p:grpSpPr>
                  <a:xfrm>
                    <a:off x="4679157" y="2000237"/>
                    <a:ext cx="2428892" cy="1107291"/>
                    <a:chOff x="1772934" y="857231"/>
                    <a:chExt cx="2130711" cy="830469"/>
                  </a:xfrm>
                </p:grpSpPr>
                <p:sp>
                  <p:nvSpPr>
                    <p:cNvPr id="83" name="流程圖: 決策 82"/>
                    <p:cNvSpPr/>
                    <p:nvPr/>
                  </p:nvSpPr>
                  <p:spPr>
                    <a:xfrm>
                      <a:off x="1772934" y="857231"/>
                      <a:ext cx="2130711" cy="830469"/>
                    </a:xfrm>
                    <a:prstGeom prst="flowChartDecision">
                      <a:avLst/>
                    </a:prstGeom>
                  </p:spPr>
                  <p:style>
                    <a:lnRef idx="1">
                      <a:schemeClr val="accent6"/>
                    </a:lnRef>
                    <a:fillRef idx="2">
                      <a:schemeClr val="accent6"/>
                    </a:fillRef>
                    <a:effectRef idx="1">
                      <a:schemeClr val="accent6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TW" altLang="en-US" dirty="0" smtClean="0"/>
                    </a:p>
                  </p:txBody>
                </p:sp>
                <p:sp>
                  <p:nvSpPr>
                    <p:cNvPr id="84" name="文字方塊 83">
                      <a:hlinkClick r:id="" action="ppaction://noaction"/>
                    </p:cNvPr>
                    <p:cNvSpPr txBox="1"/>
                    <p:nvPr/>
                  </p:nvSpPr>
                  <p:spPr>
                    <a:xfrm>
                      <a:off x="1835602" y="937601"/>
                      <a:ext cx="2036710" cy="623249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altLang="zh-TW" sz="1600" dirty="0" smtClean="0"/>
                        <a:t>Check URI</a:t>
                      </a:r>
                    </a:p>
                    <a:p>
                      <a:pPr algn="ctr"/>
                      <a:r>
                        <a:rPr lang="en-US" altLang="zh-TW" sz="1600" dirty="0" smtClean="0"/>
                        <a:t>“/</a:t>
                      </a:r>
                      <a:r>
                        <a:rPr lang="en-US" altLang="zh-TW" sz="1600" dirty="0" err="1" smtClean="0"/>
                        <a:t>onvif</a:t>
                      </a:r>
                      <a:r>
                        <a:rPr lang="en-US" altLang="zh-TW" sz="1600" dirty="0" smtClean="0"/>
                        <a:t>/</a:t>
                      </a:r>
                      <a:r>
                        <a:rPr lang="en-US" altLang="zh-TW" sz="1600" dirty="0" err="1" smtClean="0"/>
                        <a:t>device_service</a:t>
                      </a:r>
                      <a:r>
                        <a:rPr lang="en-US" altLang="zh-TW" sz="1600" dirty="0" smtClean="0"/>
                        <a:t>”</a:t>
                      </a:r>
                    </a:p>
                    <a:p>
                      <a:pPr algn="ctr"/>
                      <a:r>
                        <a:rPr lang="en-US" altLang="zh-TW" sz="1600" dirty="0" smtClean="0"/>
                        <a:t>Or “</a:t>
                      </a:r>
                      <a:r>
                        <a:rPr lang="en-US" altLang="zh-TW" sz="1600" dirty="0" err="1" smtClean="0"/>
                        <a:t>onvif</a:t>
                      </a:r>
                      <a:r>
                        <a:rPr lang="en-US" altLang="zh-TW" sz="1600" dirty="0" smtClean="0"/>
                        <a:t>/services”</a:t>
                      </a:r>
                      <a:endParaRPr lang="zh-TW" altLang="en-US" sz="1600" dirty="0" smtClean="0"/>
                    </a:p>
                  </p:txBody>
                </p:sp>
              </p:grpSp>
              <p:sp>
                <p:nvSpPr>
                  <p:cNvPr id="81" name="矩形 80"/>
                  <p:cNvSpPr/>
                  <p:nvPr/>
                </p:nvSpPr>
                <p:spPr>
                  <a:xfrm>
                    <a:off x="4679157" y="821513"/>
                    <a:ext cx="2143140" cy="714380"/>
                  </a:xfrm>
                  <a:prstGeom prst="rect">
                    <a:avLst/>
                  </a:prstGeom>
                </p:spPr>
                <p:style>
                  <a:lnRef idx="1">
                    <a:schemeClr val="accent6"/>
                  </a:lnRef>
                  <a:fillRef idx="2">
                    <a:schemeClr val="accent6"/>
                  </a:fillRef>
                  <a:effectRef idx="1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altLang="zh-TW" sz="1600" dirty="0" smtClean="0"/>
                      <a:t>Socket </a:t>
                    </a:r>
                    <a:r>
                      <a:rPr lang="en-US" altLang="zh-TW" sz="1600" dirty="0" err="1" smtClean="0"/>
                      <a:t>Recv</a:t>
                    </a:r>
                    <a:r>
                      <a:rPr lang="en-US" altLang="zh-TW" sz="1600" dirty="0" smtClean="0"/>
                      <a:t> data </a:t>
                    </a:r>
                  </a:p>
                  <a:p>
                    <a:pPr algn="ctr"/>
                    <a:r>
                      <a:rPr lang="en-US" altLang="zh-TW" sz="1600" dirty="0" smtClean="0"/>
                      <a:t>(</a:t>
                    </a:r>
                    <a:r>
                      <a:rPr lang="en-US" altLang="zh-TW" sz="1600" dirty="0" smtClean="0">
                        <a:solidFill>
                          <a:srgbClr val="FF0000"/>
                        </a:solidFill>
                      </a:rPr>
                      <a:t>use flag of MSG_PEEK</a:t>
                    </a:r>
                    <a:r>
                      <a:rPr lang="en-US" altLang="zh-TW" sz="1600" dirty="0" smtClean="0"/>
                      <a:t>)</a:t>
                    </a:r>
                    <a:endParaRPr lang="zh-TW" altLang="en-US" sz="1600" dirty="0"/>
                  </a:p>
                </p:txBody>
              </p:sp>
              <p:cxnSp>
                <p:nvCxnSpPr>
                  <p:cNvPr id="82" name="肘形接點 30"/>
                  <p:cNvCxnSpPr>
                    <a:stCxn id="83" idx="2"/>
                    <a:endCxn id="63" idx="0"/>
                  </p:cNvCxnSpPr>
                  <p:nvPr/>
                </p:nvCxnSpPr>
                <p:spPr>
                  <a:xfrm rot="5400000" flipH="1">
                    <a:off x="4268389" y="1482315"/>
                    <a:ext cx="785817" cy="2464611"/>
                  </a:xfrm>
                  <a:prstGeom prst="bentConnector5">
                    <a:avLst>
                      <a:gd name="adj1" fmla="val -29091"/>
                      <a:gd name="adj2" fmla="val 55072"/>
                      <a:gd name="adj3" fmla="val 129091"/>
                    </a:avLst>
                  </a:prstGeom>
                  <a:ln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89" name="文字方塊 88"/>
                <p:cNvSpPr txBox="1"/>
                <p:nvPr/>
              </p:nvSpPr>
              <p:spPr>
                <a:xfrm>
                  <a:off x="8108181" y="2678901"/>
                  <a:ext cx="420243" cy="30777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TW" sz="1400" dirty="0" smtClean="0"/>
                    <a:t>Yes</a:t>
                  </a:r>
                  <a:endParaRPr lang="zh-TW" altLang="en-US" sz="14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endParaRPr>
                </a:p>
              </p:txBody>
            </p:sp>
          </p:grpSp>
          <p:sp>
            <p:nvSpPr>
              <p:cNvPr id="103" name="矩形圖說文字 102"/>
              <p:cNvSpPr/>
              <p:nvPr/>
            </p:nvSpPr>
            <p:spPr>
              <a:xfrm>
                <a:off x="7000892" y="1857364"/>
                <a:ext cx="1785918" cy="714380"/>
              </a:xfrm>
              <a:prstGeom prst="wedgeRectCallout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TW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Delivered socket </a:t>
                </a:r>
                <a:r>
                  <a:rPr lang="en-US" altLang="zh-TW" dirty="0" err="1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fd</a:t>
                </a:r>
                <a:r>
                  <a:rPr lang="en-US" altLang="zh-TW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to </a:t>
                </a:r>
                <a:r>
                  <a:rPr lang="en-US" altLang="zh-TW" dirty="0" err="1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gsoap</a:t>
                </a:r>
                <a:endParaRPr lang="zh-TW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  <p:sp>
          <p:nvSpPr>
            <p:cNvPr id="59" name="流程圖: 決策 58"/>
            <p:cNvSpPr/>
            <p:nvPr/>
          </p:nvSpPr>
          <p:spPr>
            <a:xfrm>
              <a:off x="7143768" y="4429132"/>
              <a:ext cx="1928826" cy="642942"/>
            </a:xfrm>
            <a:prstGeom prst="flowChartDecision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TW" sz="1400" dirty="0" err="1" smtClean="0"/>
                <a:t>HttpAuth</a:t>
              </a:r>
              <a:endParaRPr lang="zh-TW" altLang="en-US" sz="1400" dirty="0"/>
            </a:p>
          </p:txBody>
        </p:sp>
      </p:grpSp>
      <p:cxnSp>
        <p:nvCxnSpPr>
          <p:cNvPr id="97" name="肘形接點 96"/>
          <p:cNvCxnSpPr>
            <a:stCxn id="205" idx="3"/>
            <a:endCxn id="81" idx="1"/>
          </p:cNvCxnSpPr>
          <p:nvPr/>
        </p:nvCxnSpPr>
        <p:spPr>
          <a:xfrm flipV="1">
            <a:off x="4286248" y="1357298"/>
            <a:ext cx="428628" cy="214314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肘形接點 107"/>
          <p:cNvCxnSpPr>
            <a:stCxn id="59" idx="1"/>
            <a:endCxn id="132" idx="0"/>
          </p:cNvCxnSpPr>
          <p:nvPr/>
        </p:nvCxnSpPr>
        <p:spPr>
          <a:xfrm rot="10800000" flipV="1">
            <a:off x="6536546" y="4750602"/>
            <a:ext cx="607223" cy="178595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2" name="直線單箭頭接點 121"/>
          <p:cNvCxnSpPr>
            <a:stCxn id="98" idx="2"/>
            <a:endCxn id="59" idx="0"/>
          </p:cNvCxnSpPr>
          <p:nvPr/>
        </p:nvCxnSpPr>
        <p:spPr>
          <a:xfrm rot="5400000">
            <a:off x="7929586" y="4250537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矩形 131"/>
          <p:cNvSpPr/>
          <p:nvPr/>
        </p:nvSpPr>
        <p:spPr>
          <a:xfrm>
            <a:off x="6000760" y="4929198"/>
            <a:ext cx="1071570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1600" dirty="0" smtClean="0"/>
              <a:t>Free Soap</a:t>
            </a:r>
            <a:endParaRPr lang="zh-TW" altLang="en-US" sz="1600" dirty="0"/>
          </a:p>
        </p:txBody>
      </p:sp>
      <p:cxnSp>
        <p:nvCxnSpPr>
          <p:cNvPr id="137" name="圖案 136"/>
          <p:cNvCxnSpPr>
            <a:stCxn id="132" idx="2"/>
            <a:endCxn id="130" idx="3"/>
          </p:cNvCxnSpPr>
          <p:nvPr/>
        </p:nvCxnSpPr>
        <p:spPr>
          <a:xfrm rot="5400000">
            <a:off x="6179356" y="5322107"/>
            <a:ext cx="321471" cy="392909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Add API for Http Library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207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altLang="zh-TW" sz="1800" dirty="0" err="1" smtClean="0"/>
              <a:t>int</a:t>
            </a:r>
            <a:r>
              <a:rPr lang="en-US" altLang="zh-TW" sz="1800" dirty="0" smtClean="0"/>
              <a:t> </a:t>
            </a:r>
            <a:r>
              <a:rPr lang="en-US" altLang="zh-TW" sz="1800" b="1" i="1" dirty="0" err="1" smtClean="0"/>
              <a:t>soap_handler</a:t>
            </a:r>
            <a:r>
              <a:rPr lang="en-US" altLang="zh-TW" sz="1800" dirty="0" smtClean="0"/>
              <a:t>(</a:t>
            </a:r>
            <a:r>
              <a:rPr lang="en-US" altLang="zh-TW" sz="1800" dirty="0" err="1" smtClean="0"/>
              <a:t>int</a:t>
            </a:r>
            <a:r>
              <a:rPr lang="en-US" altLang="zh-TW" sz="1800" dirty="0" smtClean="0"/>
              <a:t> socket)</a:t>
            </a:r>
          </a:p>
          <a:p>
            <a:pPr>
              <a:buNone/>
            </a:pPr>
            <a:r>
              <a:rPr lang="en-US" altLang="zh-TW" sz="1800" dirty="0" smtClean="0"/>
              <a:t>{</a:t>
            </a:r>
          </a:p>
          <a:p>
            <a:pPr>
              <a:buNone/>
            </a:pPr>
            <a:r>
              <a:rPr lang="en-US" altLang="zh-TW" sz="1800" dirty="0" smtClean="0"/>
              <a:t>	</a:t>
            </a:r>
            <a:r>
              <a:rPr lang="en-US" altLang="zh-TW" sz="1800" dirty="0" err="1" smtClean="0"/>
              <a:t>struct</a:t>
            </a:r>
            <a:r>
              <a:rPr lang="en-US" altLang="zh-TW" sz="1800" dirty="0" smtClean="0"/>
              <a:t> soap *soap = NULL;</a:t>
            </a:r>
          </a:p>
          <a:p>
            <a:pPr>
              <a:buNone/>
            </a:pPr>
            <a:r>
              <a:rPr lang="en-US" altLang="zh-TW" sz="1800" dirty="0" smtClean="0"/>
              <a:t>	if (</a:t>
            </a:r>
            <a:r>
              <a:rPr lang="en-US" altLang="zh-TW" sz="1800" dirty="0" err="1" smtClean="0">
                <a:solidFill>
                  <a:srgbClr val="FF0000"/>
                </a:solidFill>
              </a:rPr>
              <a:t>gSrvConf.conf.misc.onvif_state</a:t>
            </a:r>
            <a:r>
              <a:rPr lang="en-US" altLang="zh-TW" sz="1800" dirty="0" smtClean="0"/>
              <a:t> == DISABLE) </a:t>
            </a:r>
          </a:p>
          <a:p>
            <a:pPr>
              <a:buNone/>
            </a:pPr>
            <a:r>
              <a:rPr lang="en-US" altLang="zh-TW" sz="1800" dirty="0" smtClean="0"/>
              <a:t>		return ERR;</a:t>
            </a:r>
          </a:p>
          <a:p>
            <a:pPr>
              <a:buNone/>
            </a:pPr>
            <a:r>
              <a:rPr lang="en-US" altLang="zh-TW" sz="1800" dirty="0" smtClean="0"/>
              <a:t>	if(!(soap = </a:t>
            </a:r>
            <a:r>
              <a:rPr lang="en-US" altLang="zh-TW" sz="1800" dirty="0" err="1" smtClean="0"/>
              <a:t>soap_new</a:t>
            </a:r>
            <a:r>
              <a:rPr lang="en-US" altLang="zh-TW" sz="1800" dirty="0" smtClean="0"/>
              <a:t>())) return ERR;</a:t>
            </a:r>
          </a:p>
          <a:p>
            <a:pPr>
              <a:buNone/>
            </a:pPr>
            <a:r>
              <a:rPr lang="en-US" altLang="zh-TW" sz="1800" dirty="0" smtClean="0"/>
              <a:t>	soap-&gt;socket = socket;</a:t>
            </a:r>
          </a:p>
          <a:p>
            <a:pPr>
              <a:buNone/>
            </a:pPr>
            <a:r>
              <a:rPr lang="en-US" altLang="zh-TW" sz="1800" dirty="0" smtClean="0"/>
              <a:t>	</a:t>
            </a:r>
            <a:r>
              <a:rPr lang="en-US" altLang="zh-TW" sz="1800" dirty="0" err="1" smtClean="0"/>
              <a:t>soap_serve</a:t>
            </a:r>
            <a:r>
              <a:rPr lang="en-US" altLang="zh-TW" sz="1800" dirty="0" smtClean="0"/>
              <a:t>(soap);</a:t>
            </a:r>
          </a:p>
          <a:p>
            <a:pPr>
              <a:buNone/>
            </a:pPr>
            <a:r>
              <a:rPr lang="en-US" altLang="zh-TW" sz="1800" dirty="0" smtClean="0"/>
              <a:t>	</a:t>
            </a:r>
            <a:r>
              <a:rPr lang="en-US" altLang="zh-TW" sz="1800" dirty="0" err="1" smtClean="0"/>
              <a:t>soap_destroy</a:t>
            </a:r>
            <a:r>
              <a:rPr lang="en-US" altLang="zh-TW" sz="1800" dirty="0" smtClean="0"/>
              <a:t>(soap);</a:t>
            </a:r>
          </a:p>
          <a:p>
            <a:pPr>
              <a:buNone/>
            </a:pPr>
            <a:r>
              <a:rPr lang="en-US" altLang="zh-TW" sz="1800" dirty="0" smtClean="0"/>
              <a:t>	</a:t>
            </a:r>
            <a:r>
              <a:rPr lang="en-US" altLang="zh-TW" sz="1800" dirty="0" err="1" smtClean="0"/>
              <a:t>soap_end</a:t>
            </a:r>
            <a:r>
              <a:rPr lang="en-US" altLang="zh-TW" sz="1800" dirty="0" smtClean="0"/>
              <a:t>(soap);</a:t>
            </a:r>
          </a:p>
          <a:p>
            <a:pPr>
              <a:buNone/>
            </a:pPr>
            <a:r>
              <a:rPr lang="en-US" altLang="zh-TW" sz="1800" dirty="0" smtClean="0"/>
              <a:t>	</a:t>
            </a:r>
            <a:r>
              <a:rPr lang="en-US" altLang="zh-TW" sz="1800" dirty="0" err="1" smtClean="0"/>
              <a:t>soap_free</a:t>
            </a:r>
            <a:r>
              <a:rPr lang="en-US" altLang="zh-TW" sz="1800" dirty="0" smtClean="0"/>
              <a:t>(soap);</a:t>
            </a:r>
          </a:p>
          <a:p>
            <a:pPr>
              <a:buNone/>
            </a:pPr>
            <a:r>
              <a:rPr lang="en-US" altLang="zh-TW" sz="1800" dirty="0" smtClean="0"/>
              <a:t>	return OK;</a:t>
            </a:r>
          </a:p>
          <a:p>
            <a:pPr>
              <a:buNone/>
            </a:pPr>
            <a:r>
              <a:rPr lang="en-US" altLang="zh-TW" sz="1800" dirty="0" smtClean="0"/>
              <a:t>}</a:t>
            </a:r>
            <a:endParaRPr lang="zh-TW" alt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-714412" y="0"/>
            <a:ext cx="8229600" cy="857232"/>
          </a:xfrm>
        </p:spPr>
        <p:txBody>
          <a:bodyPr>
            <a:normAutofit/>
          </a:bodyPr>
          <a:lstStyle/>
          <a:p>
            <a:r>
              <a:rPr lang="en-US" altLang="zh-TW" dirty="0" smtClean="0"/>
              <a:t>Discovery (Discoverable)</a:t>
            </a:r>
            <a:endParaRPr lang="zh-TW" altLang="en-US" dirty="0"/>
          </a:p>
        </p:txBody>
      </p:sp>
      <p:sp>
        <p:nvSpPr>
          <p:cNvPr id="37" name="矩形 36"/>
          <p:cNvSpPr/>
          <p:nvPr/>
        </p:nvSpPr>
        <p:spPr>
          <a:xfrm>
            <a:off x="785786" y="857232"/>
            <a:ext cx="1143008" cy="50006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dirty="0" smtClean="0"/>
              <a:t>Client</a:t>
            </a:r>
            <a:endParaRPr lang="zh-TW" altLang="en-US" dirty="0"/>
          </a:p>
        </p:txBody>
      </p:sp>
      <p:sp>
        <p:nvSpPr>
          <p:cNvPr id="38" name="矩形 37"/>
          <p:cNvSpPr/>
          <p:nvPr/>
        </p:nvSpPr>
        <p:spPr>
          <a:xfrm>
            <a:off x="4643438" y="857232"/>
            <a:ext cx="1143008" cy="50006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dirty="0" smtClean="0"/>
              <a:t>Device</a:t>
            </a:r>
            <a:endParaRPr lang="zh-TW" altLang="en-US" dirty="0"/>
          </a:p>
        </p:txBody>
      </p:sp>
      <p:cxnSp>
        <p:nvCxnSpPr>
          <p:cNvPr id="40" name="直線接點 39"/>
          <p:cNvCxnSpPr>
            <a:stCxn id="37" idx="2"/>
          </p:cNvCxnSpPr>
          <p:nvPr/>
        </p:nvCxnSpPr>
        <p:spPr>
          <a:xfrm rot="5400000">
            <a:off x="-1285916" y="4000504"/>
            <a:ext cx="528641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直線接點 41"/>
          <p:cNvCxnSpPr>
            <a:stCxn id="38" idx="2"/>
          </p:cNvCxnSpPr>
          <p:nvPr/>
        </p:nvCxnSpPr>
        <p:spPr>
          <a:xfrm rot="5400000">
            <a:off x="2536017" y="4036223"/>
            <a:ext cx="535785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直線單箭頭接點 43"/>
          <p:cNvCxnSpPr/>
          <p:nvPr/>
        </p:nvCxnSpPr>
        <p:spPr>
          <a:xfrm rot="10800000">
            <a:off x="1357290" y="1785926"/>
            <a:ext cx="38576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5" name="文字方塊 44"/>
          <p:cNvSpPr txBox="1"/>
          <p:nvPr/>
        </p:nvSpPr>
        <p:spPr>
          <a:xfrm>
            <a:off x="2487734" y="1488032"/>
            <a:ext cx="17270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/>
              <a:t>Hello / multicast</a:t>
            </a:r>
            <a:endParaRPr lang="zh-TW" altLang="en-US" dirty="0"/>
          </a:p>
        </p:txBody>
      </p:sp>
      <p:cxnSp>
        <p:nvCxnSpPr>
          <p:cNvPr id="46" name="直線單箭頭接點 45"/>
          <p:cNvCxnSpPr/>
          <p:nvPr/>
        </p:nvCxnSpPr>
        <p:spPr>
          <a:xfrm rot="10800000">
            <a:off x="1357290" y="6154197"/>
            <a:ext cx="38576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8" name="文字方塊 47"/>
          <p:cNvSpPr txBox="1"/>
          <p:nvPr/>
        </p:nvSpPr>
        <p:spPr>
          <a:xfrm>
            <a:off x="2571736" y="5857892"/>
            <a:ext cx="1579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/>
              <a:t>Bye / multicast</a:t>
            </a:r>
            <a:endParaRPr lang="zh-TW" altLang="en-US" dirty="0"/>
          </a:p>
        </p:txBody>
      </p:sp>
      <p:cxnSp>
        <p:nvCxnSpPr>
          <p:cNvPr id="50" name="直線單箭頭接點 49"/>
          <p:cNvCxnSpPr/>
          <p:nvPr/>
        </p:nvCxnSpPr>
        <p:spPr>
          <a:xfrm>
            <a:off x="1357290" y="2428868"/>
            <a:ext cx="3857652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51" name="文字方塊 50"/>
          <p:cNvSpPr txBox="1"/>
          <p:nvPr/>
        </p:nvSpPr>
        <p:spPr>
          <a:xfrm>
            <a:off x="2500298" y="2130974"/>
            <a:ext cx="17938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>
                <a:solidFill>
                  <a:srgbClr val="C00000"/>
                </a:solidFill>
              </a:rPr>
              <a:t>Probe / multicast</a:t>
            </a:r>
            <a:endParaRPr lang="zh-TW" altLang="en-US" dirty="0">
              <a:solidFill>
                <a:srgbClr val="C00000"/>
              </a:solidFill>
            </a:endParaRPr>
          </a:p>
        </p:txBody>
      </p:sp>
      <p:cxnSp>
        <p:nvCxnSpPr>
          <p:cNvPr id="55" name="直線單箭頭接點 54"/>
          <p:cNvCxnSpPr/>
          <p:nvPr/>
        </p:nvCxnSpPr>
        <p:spPr>
          <a:xfrm rot="10800000">
            <a:off x="1357290" y="2714620"/>
            <a:ext cx="3857652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56" name="文字方塊 55"/>
          <p:cNvSpPr txBox="1"/>
          <p:nvPr/>
        </p:nvSpPr>
        <p:spPr>
          <a:xfrm>
            <a:off x="2214546" y="2416726"/>
            <a:ext cx="22009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err="1" smtClean="0">
                <a:solidFill>
                  <a:srgbClr val="C00000"/>
                </a:solidFill>
              </a:rPr>
              <a:t>ProbeMatch</a:t>
            </a:r>
            <a:r>
              <a:rPr lang="en-US" altLang="zh-TW" dirty="0" smtClean="0">
                <a:solidFill>
                  <a:srgbClr val="C00000"/>
                </a:solidFill>
              </a:rPr>
              <a:t> / </a:t>
            </a:r>
            <a:r>
              <a:rPr lang="en-US" altLang="zh-TW" dirty="0" err="1" smtClean="0">
                <a:solidFill>
                  <a:srgbClr val="C00000"/>
                </a:solidFill>
              </a:rPr>
              <a:t>unicast</a:t>
            </a:r>
            <a:endParaRPr lang="zh-TW" altLang="en-US" dirty="0">
              <a:solidFill>
                <a:srgbClr val="C00000"/>
              </a:solidFill>
            </a:endParaRPr>
          </a:p>
        </p:txBody>
      </p:sp>
      <p:cxnSp>
        <p:nvCxnSpPr>
          <p:cNvPr id="61" name="直線單箭頭接點 60"/>
          <p:cNvCxnSpPr/>
          <p:nvPr/>
        </p:nvCxnSpPr>
        <p:spPr>
          <a:xfrm>
            <a:off x="1357290" y="3155390"/>
            <a:ext cx="3857652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62" name="文字方塊 61"/>
          <p:cNvSpPr txBox="1"/>
          <p:nvPr/>
        </p:nvSpPr>
        <p:spPr>
          <a:xfrm>
            <a:off x="2500298" y="2857496"/>
            <a:ext cx="16015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>
                <a:solidFill>
                  <a:srgbClr val="C00000"/>
                </a:solidFill>
              </a:rPr>
              <a:t>Probe / </a:t>
            </a:r>
            <a:r>
              <a:rPr lang="en-US" altLang="zh-TW" dirty="0" err="1" smtClean="0">
                <a:solidFill>
                  <a:srgbClr val="C00000"/>
                </a:solidFill>
              </a:rPr>
              <a:t>unicast</a:t>
            </a:r>
            <a:endParaRPr lang="zh-TW" altLang="en-US" dirty="0">
              <a:solidFill>
                <a:srgbClr val="C00000"/>
              </a:solidFill>
            </a:endParaRPr>
          </a:p>
        </p:txBody>
      </p:sp>
      <p:cxnSp>
        <p:nvCxnSpPr>
          <p:cNvPr id="63" name="直線單箭頭接點 62"/>
          <p:cNvCxnSpPr/>
          <p:nvPr/>
        </p:nvCxnSpPr>
        <p:spPr>
          <a:xfrm rot="10800000">
            <a:off x="1357290" y="3451695"/>
            <a:ext cx="3857652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64" name="文字方塊 63"/>
          <p:cNvSpPr txBox="1"/>
          <p:nvPr/>
        </p:nvSpPr>
        <p:spPr>
          <a:xfrm>
            <a:off x="2228200" y="3155390"/>
            <a:ext cx="22009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err="1" smtClean="0">
                <a:solidFill>
                  <a:srgbClr val="C00000"/>
                </a:solidFill>
              </a:rPr>
              <a:t>ProbeMatch</a:t>
            </a:r>
            <a:r>
              <a:rPr lang="en-US" altLang="zh-TW" dirty="0" smtClean="0">
                <a:solidFill>
                  <a:srgbClr val="C00000"/>
                </a:solidFill>
              </a:rPr>
              <a:t> / </a:t>
            </a:r>
            <a:r>
              <a:rPr lang="en-US" altLang="zh-TW" dirty="0" err="1" smtClean="0">
                <a:solidFill>
                  <a:srgbClr val="C00000"/>
                </a:solidFill>
              </a:rPr>
              <a:t>unicast</a:t>
            </a:r>
            <a:endParaRPr lang="zh-TW" altLang="en-US" dirty="0">
              <a:solidFill>
                <a:srgbClr val="C00000"/>
              </a:solidFill>
            </a:endParaRPr>
          </a:p>
        </p:txBody>
      </p:sp>
      <p:sp>
        <p:nvSpPr>
          <p:cNvPr id="71" name="文字方塊 70"/>
          <p:cNvSpPr txBox="1"/>
          <p:nvPr/>
        </p:nvSpPr>
        <p:spPr>
          <a:xfrm>
            <a:off x="1500166" y="4071942"/>
            <a:ext cx="3700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err="1" smtClean="0">
                <a:solidFill>
                  <a:schemeClr val="tx2">
                    <a:lumMod val="75000"/>
                  </a:schemeClr>
                </a:solidFill>
              </a:rPr>
              <a:t>AddScopes</a:t>
            </a:r>
            <a:r>
              <a:rPr lang="en-US" altLang="zh-TW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altLang="zh-TW" dirty="0" err="1" smtClean="0">
                <a:solidFill>
                  <a:schemeClr val="tx2">
                    <a:lumMod val="75000"/>
                  </a:schemeClr>
                </a:solidFill>
              </a:rPr>
              <a:t>SetScope</a:t>
            </a:r>
            <a:r>
              <a:rPr lang="en-US" altLang="zh-TW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altLang="zh-TW" dirty="0" err="1" smtClean="0">
                <a:solidFill>
                  <a:schemeClr val="tx2">
                    <a:lumMod val="75000"/>
                  </a:schemeClr>
                </a:solidFill>
              </a:rPr>
              <a:t>RemoveScopes</a:t>
            </a:r>
            <a:endParaRPr lang="zh-TW" alt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75" name="弧形接點 74"/>
          <p:cNvCxnSpPr/>
          <p:nvPr/>
        </p:nvCxnSpPr>
        <p:spPr>
          <a:xfrm>
            <a:off x="1357290" y="4071942"/>
            <a:ext cx="3857652" cy="1588"/>
          </a:xfrm>
          <a:prstGeom prst="curvedConnector3">
            <a:avLst>
              <a:gd name="adj1" fmla="val 50000"/>
            </a:avLst>
          </a:prstGeom>
          <a:ln>
            <a:prstDash val="dash"/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87" name="弧形接點 86"/>
          <p:cNvCxnSpPr/>
          <p:nvPr/>
        </p:nvCxnSpPr>
        <p:spPr>
          <a:xfrm rot="10800000">
            <a:off x="1357292" y="4429132"/>
            <a:ext cx="3857650" cy="1588"/>
          </a:xfrm>
          <a:prstGeom prst="curvedConnector3">
            <a:avLst>
              <a:gd name="adj1" fmla="val 50000"/>
            </a:avLst>
          </a:prstGeom>
          <a:ln>
            <a:prstDash val="dash"/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88" name="直線單箭頭接點 87"/>
          <p:cNvCxnSpPr/>
          <p:nvPr/>
        </p:nvCxnSpPr>
        <p:spPr>
          <a:xfrm rot="10800000">
            <a:off x="1369854" y="4856171"/>
            <a:ext cx="38576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9" name="文字方塊 88"/>
          <p:cNvSpPr txBox="1"/>
          <p:nvPr/>
        </p:nvSpPr>
        <p:spPr>
          <a:xfrm>
            <a:off x="2500298" y="4559866"/>
            <a:ext cx="17270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/>
              <a:t>Hello / multicast</a:t>
            </a:r>
            <a:endParaRPr lang="zh-TW" altLang="en-US" dirty="0"/>
          </a:p>
        </p:txBody>
      </p:sp>
      <p:sp>
        <p:nvSpPr>
          <p:cNvPr id="91" name="文字方塊 90"/>
          <p:cNvSpPr txBox="1"/>
          <p:nvPr/>
        </p:nvSpPr>
        <p:spPr>
          <a:xfrm>
            <a:off x="2571736" y="5488560"/>
            <a:ext cx="15828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>
                <a:solidFill>
                  <a:schemeClr val="tx2">
                    <a:lumMod val="75000"/>
                  </a:schemeClr>
                </a:solidFill>
              </a:rPr>
              <a:t>System Reboot</a:t>
            </a:r>
            <a:endParaRPr lang="zh-TW" alt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93" name="弧形接點 92"/>
          <p:cNvCxnSpPr/>
          <p:nvPr/>
        </p:nvCxnSpPr>
        <p:spPr>
          <a:xfrm>
            <a:off x="1357290" y="5488560"/>
            <a:ext cx="3857652" cy="2"/>
          </a:xfrm>
          <a:prstGeom prst="curvedConnector3">
            <a:avLst>
              <a:gd name="adj1" fmla="val 50000"/>
            </a:avLst>
          </a:prstGeom>
          <a:ln>
            <a:prstDash val="dash"/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94" name="弧形接點 93"/>
          <p:cNvCxnSpPr/>
          <p:nvPr/>
        </p:nvCxnSpPr>
        <p:spPr>
          <a:xfrm rot="10800000">
            <a:off x="1357292" y="5845750"/>
            <a:ext cx="3857650" cy="1"/>
          </a:xfrm>
          <a:prstGeom prst="curvedConnector3">
            <a:avLst>
              <a:gd name="adj1" fmla="val 50000"/>
            </a:avLst>
          </a:prstGeom>
          <a:ln>
            <a:prstDash val="dash"/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15" name="直線單箭頭接點 114"/>
          <p:cNvCxnSpPr/>
          <p:nvPr/>
        </p:nvCxnSpPr>
        <p:spPr>
          <a:xfrm>
            <a:off x="5416044" y="6339322"/>
            <a:ext cx="428628" cy="1588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16" name="文字方塊 115"/>
          <p:cNvSpPr txBox="1"/>
          <p:nvPr/>
        </p:nvSpPr>
        <p:spPr>
          <a:xfrm>
            <a:off x="5786446" y="6072206"/>
            <a:ext cx="13469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600" dirty="0" err="1" smtClean="0"/>
              <a:t>onvif</a:t>
            </a:r>
            <a:r>
              <a:rPr lang="en-US" altLang="zh-TW" sz="1600" dirty="0" smtClean="0"/>
              <a:t> via Http </a:t>
            </a:r>
            <a:endParaRPr lang="zh-TW" altLang="en-US" sz="1600" dirty="0"/>
          </a:p>
        </p:txBody>
      </p:sp>
      <p:cxnSp>
        <p:nvCxnSpPr>
          <p:cNvPr id="118" name="直線單箭頭接點 117"/>
          <p:cNvCxnSpPr/>
          <p:nvPr/>
        </p:nvCxnSpPr>
        <p:spPr>
          <a:xfrm>
            <a:off x="5357818" y="6143644"/>
            <a:ext cx="428628" cy="1588"/>
          </a:xfrm>
          <a:prstGeom prst="straightConnector1">
            <a:avLst/>
          </a:prstGeom>
          <a:ln>
            <a:prstDash val="dash"/>
            <a:headEnd type="arrow"/>
            <a:tailEnd type="non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39" name="直線圖說文字 1 38"/>
          <p:cNvSpPr/>
          <p:nvPr/>
        </p:nvSpPr>
        <p:spPr>
          <a:xfrm>
            <a:off x="5429256" y="2500306"/>
            <a:ext cx="3571900" cy="1071570"/>
          </a:xfrm>
          <a:prstGeom prst="borderCallout1">
            <a:avLst>
              <a:gd name="adj1" fmla="val 40903"/>
              <a:gd name="adj2" fmla="val -1745"/>
              <a:gd name="adj3" fmla="val 19620"/>
              <a:gd name="adj4" fmla="val -6661"/>
            </a:avLst>
          </a:prstGeom>
          <a:ln>
            <a:prstDash val="sys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zh-TW" sz="1600" dirty="0" smtClean="0"/>
              <a:t>Conditional:</a:t>
            </a:r>
          </a:p>
          <a:p>
            <a:r>
              <a:rPr lang="en-US" altLang="zh-TW" sz="1600" dirty="0" smtClean="0"/>
              <a:t>1. ONVIF Service enable</a:t>
            </a:r>
          </a:p>
          <a:p>
            <a:r>
              <a:rPr lang="en-US" altLang="zh-TW" sz="1600" dirty="0" smtClean="0"/>
              <a:t>2. </a:t>
            </a:r>
            <a:r>
              <a:rPr lang="en-US" altLang="zh-TW" sz="1600" dirty="0" err="1" smtClean="0"/>
              <a:t>DeviceType</a:t>
            </a:r>
            <a:r>
              <a:rPr lang="en-US" altLang="zh-TW" sz="1600" dirty="0" smtClean="0"/>
              <a:t>== </a:t>
            </a:r>
            <a:r>
              <a:rPr lang="en-US" altLang="zh-TW" sz="1400" dirty="0" smtClean="0"/>
              <a:t>“</a:t>
            </a:r>
            <a:r>
              <a:rPr lang="en-US" altLang="zh-TW" sz="1400" dirty="0" err="1" smtClean="0"/>
              <a:t>NetworkVideoTransmitter</a:t>
            </a:r>
            <a:r>
              <a:rPr lang="en-US" altLang="zh-TW" sz="1400" dirty="0" smtClean="0"/>
              <a:t>”</a:t>
            </a:r>
            <a:endParaRPr lang="zh-TW" altLang="en-US" sz="1400" dirty="0"/>
          </a:p>
        </p:txBody>
      </p:sp>
      <p:cxnSp>
        <p:nvCxnSpPr>
          <p:cNvPr id="43" name="直線接點 42"/>
          <p:cNvCxnSpPr/>
          <p:nvPr/>
        </p:nvCxnSpPr>
        <p:spPr>
          <a:xfrm rot="5400000" flipH="1" flipV="1">
            <a:off x="5179223" y="3250405"/>
            <a:ext cx="214314" cy="142876"/>
          </a:xfrm>
          <a:prstGeom prst="line">
            <a:avLst/>
          </a:prstGeom>
          <a:ln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矩形 38"/>
          <p:cNvSpPr/>
          <p:nvPr/>
        </p:nvSpPr>
        <p:spPr>
          <a:xfrm>
            <a:off x="214282" y="214290"/>
            <a:ext cx="8715436" cy="642942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sp>
        <p:nvSpPr>
          <p:cNvPr id="5" name="圓角矩形 4"/>
          <p:cNvSpPr/>
          <p:nvPr/>
        </p:nvSpPr>
        <p:spPr>
          <a:xfrm>
            <a:off x="3143240" y="357166"/>
            <a:ext cx="1928826" cy="3571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dirty="0" smtClean="0"/>
              <a:t>Main code start</a:t>
            </a:r>
            <a:endParaRPr lang="zh-TW" altLang="en-US" dirty="0"/>
          </a:p>
        </p:txBody>
      </p:sp>
      <p:cxnSp>
        <p:nvCxnSpPr>
          <p:cNvPr id="7" name="直線接點 6"/>
          <p:cNvCxnSpPr>
            <a:stCxn id="5" idx="2"/>
          </p:cNvCxnSpPr>
          <p:nvPr/>
        </p:nvCxnSpPr>
        <p:spPr>
          <a:xfrm rot="5400000">
            <a:off x="1125117" y="3661174"/>
            <a:ext cx="5929354" cy="35719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2786050" y="1500174"/>
            <a:ext cx="2571768" cy="42862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dirty="0" smtClean="0"/>
              <a:t>Services start up</a:t>
            </a:r>
            <a:endParaRPr lang="zh-TW" altLang="en-US" dirty="0"/>
          </a:p>
        </p:txBody>
      </p:sp>
      <p:cxnSp>
        <p:nvCxnSpPr>
          <p:cNvPr id="13" name="直線單箭頭接點 12"/>
          <p:cNvCxnSpPr/>
          <p:nvPr/>
        </p:nvCxnSpPr>
        <p:spPr>
          <a:xfrm>
            <a:off x="4143372" y="2786058"/>
            <a:ext cx="178595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6000760" y="2571744"/>
            <a:ext cx="2571768" cy="4286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dirty="0" err="1" smtClean="0"/>
              <a:t>DiscoveryMulticast_Hello</a:t>
            </a:r>
            <a:endParaRPr lang="zh-TW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2786050" y="928670"/>
            <a:ext cx="2571768" cy="42862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dirty="0" smtClean="0"/>
              <a:t>Server </a:t>
            </a:r>
            <a:r>
              <a:rPr lang="en-US" altLang="zh-TW" dirty="0" err="1" smtClean="0"/>
              <a:t>Config</a:t>
            </a:r>
            <a:r>
              <a:rPr lang="en-US" altLang="zh-TW" dirty="0" smtClean="0"/>
              <a:t> Ready</a:t>
            </a:r>
            <a:endParaRPr lang="zh-TW" altLang="en-US" dirty="0"/>
          </a:p>
        </p:txBody>
      </p:sp>
      <p:cxnSp>
        <p:nvCxnSpPr>
          <p:cNvPr id="17" name="直線單箭頭接點 16"/>
          <p:cNvCxnSpPr/>
          <p:nvPr/>
        </p:nvCxnSpPr>
        <p:spPr>
          <a:xfrm>
            <a:off x="4143372" y="2143116"/>
            <a:ext cx="150019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8" name="矩形 17"/>
          <p:cNvSpPr/>
          <p:nvPr/>
        </p:nvSpPr>
        <p:spPr>
          <a:xfrm>
            <a:off x="5715008" y="2000240"/>
            <a:ext cx="3000364" cy="4286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dirty="0" err="1" smtClean="0"/>
              <a:t>OnvifDiscoveryThreadCreate</a:t>
            </a:r>
            <a:endParaRPr lang="zh-TW" altLang="en-US" dirty="0"/>
          </a:p>
        </p:txBody>
      </p:sp>
      <p:sp>
        <p:nvSpPr>
          <p:cNvPr id="21" name="矩形 20"/>
          <p:cNvSpPr/>
          <p:nvPr/>
        </p:nvSpPr>
        <p:spPr>
          <a:xfrm>
            <a:off x="2857488" y="3000372"/>
            <a:ext cx="2571768" cy="428628"/>
          </a:xfrm>
          <a:prstGeom prst="rect">
            <a:avLst/>
          </a:prstGeom>
          <a:ln w="2222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b="1" i="1" dirty="0" smtClean="0"/>
              <a:t>TV Standard Changed</a:t>
            </a:r>
            <a:endParaRPr lang="zh-TW" altLang="en-US" b="1" i="1" dirty="0"/>
          </a:p>
        </p:txBody>
      </p:sp>
      <p:cxnSp>
        <p:nvCxnSpPr>
          <p:cNvPr id="22" name="直線單箭頭接點 21"/>
          <p:cNvCxnSpPr/>
          <p:nvPr/>
        </p:nvCxnSpPr>
        <p:spPr>
          <a:xfrm>
            <a:off x="4143372" y="3571876"/>
            <a:ext cx="1143008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3" name="矩形 22"/>
          <p:cNvSpPr/>
          <p:nvPr/>
        </p:nvSpPr>
        <p:spPr>
          <a:xfrm>
            <a:off x="5357818" y="3571876"/>
            <a:ext cx="3357554" cy="428628"/>
          </a:xfrm>
          <a:prstGeom prst="rect">
            <a:avLst/>
          </a:prstGeom>
          <a:ln w="22225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b="1" i="1" dirty="0" err="1" smtClean="0"/>
              <a:t>DecideVideoSourceVideoEncoder</a:t>
            </a:r>
            <a:endParaRPr lang="zh-TW" altLang="en-US" b="1" i="1" dirty="0"/>
          </a:p>
        </p:txBody>
      </p:sp>
      <p:sp>
        <p:nvSpPr>
          <p:cNvPr id="26" name="矩形 25"/>
          <p:cNvSpPr/>
          <p:nvPr/>
        </p:nvSpPr>
        <p:spPr>
          <a:xfrm>
            <a:off x="2857488" y="4429132"/>
            <a:ext cx="2571768" cy="42862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dirty="0" smtClean="0"/>
              <a:t>Save </a:t>
            </a:r>
            <a:r>
              <a:rPr lang="en-US" altLang="zh-TW" dirty="0" err="1" smtClean="0"/>
              <a:t>Config</a:t>
            </a:r>
            <a:r>
              <a:rPr lang="en-US" altLang="zh-TW" dirty="0" smtClean="0"/>
              <a:t> Command</a:t>
            </a:r>
            <a:endParaRPr lang="zh-TW" altLang="en-US" dirty="0"/>
          </a:p>
        </p:txBody>
      </p:sp>
      <p:cxnSp>
        <p:nvCxnSpPr>
          <p:cNvPr id="27" name="直線單箭頭接點 26"/>
          <p:cNvCxnSpPr/>
          <p:nvPr/>
        </p:nvCxnSpPr>
        <p:spPr>
          <a:xfrm>
            <a:off x="4143372" y="5000636"/>
            <a:ext cx="178595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8" name="矩形 27"/>
          <p:cNvSpPr/>
          <p:nvPr/>
        </p:nvSpPr>
        <p:spPr>
          <a:xfrm>
            <a:off x="6000760" y="4786322"/>
            <a:ext cx="2286016" cy="4286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dirty="0" smtClean="0"/>
              <a:t>OnvifConfBin2File</a:t>
            </a:r>
            <a:endParaRPr lang="zh-TW" altLang="en-US" dirty="0"/>
          </a:p>
        </p:txBody>
      </p:sp>
      <p:sp>
        <p:nvSpPr>
          <p:cNvPr id="32" name="矩形 31"/>
          <p:cNvSpPr/>
          <p:nvPr/>
        </p:nvSpPr>
        <p:spPr>
          <a:xfrm>
            <a:off x="2857488" y="5357826"/>
            <a:ext cx="2571768" cy="42862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dirty="0" smtClean="0"/>
              <a:t>Reboot</a:t>
            </a:r>
            <a:endParaRPr lang="zh-TW" altLang="en-US" dirty="0"/>
          </a:p>
        </p:txBody>
      </p:sp>
      <p:cxnSp>
        <p:nvCxnSpPr>
          <p:cNvPr id="33" name="直線單箭頭接點 32"/>
          <p:cNvCxnSpPr/>
          <p:nvPr/>
        </p:nvCxnSpPr>
        <p:spPr>
          <a:xfrm>
            <a:off x="4143372" y="5857892"/>
            <a:ext cx="178595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5" name="直線單箭頭接點 34"/>
          <p:cNvCxnSpPr/>
          <p:nvPr/>
        </p:nvCxnSpPr>
        <p:spPr>
          <a:xfrm>
            <a:off x="4143372" y="6357958"/>
            <a:ext cx="150019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6" name="矩形 35"/>
          <p:cNvSpPr/>
          <p:nvPr/>
        </p:nvSpPr>
        <p:spPr>
          <a:xfrm>
            <a:off x="5715008" y="6143644"/>
            <a:ext cx="2928958" cy="4286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dirty="0" err="1" smtClean="0"/>
              <a:t>ThreadDiscoveryUnicastClose</a:t>
            </a:r>
            <a:endParaRPr lang="zh-TW" altLang="en-US" dirty="0"/>
          </a:p>
        </p:txBody>
      </p:sp>
      <p:sp>
        <p:nvSpPr>
          <p:cNvPr id="38" name="矩形 37"/>
          <p:cNvSpPr/>
          <p:nvPr/>
        </p:nvSpPr>
        <p:spPr>
          <a:xfrm>
            <a:off x="6000760" y="5643578"/>
            <a:ext cx="2571768" cy="4286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dirty="0" err="1" smtClean="0"/>
              <a:t>DiscoveryMulticast_Bye</a:t>
            </a:r>
            <a:endParaRPr lang="zh-TW" altLang="en-US" dirty="0"/>
          </a:p>
        </p:txBody>
      </p:sp>
      <p:sp>
        <p:nvSpPr>
          <p:cNvPr id="40" name="文字方塊 39"/>
          <p:cNvSpPr txBox="1"/>
          <p:nvPr/>
        </p:nvSpPr>
        <p:spPr>
          <a:xfrm>
            <a:off x="428596" y="357166"/>
            <a:ext cx="17258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/>
              <a:t>Firmware Server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/>
          <a:lstStyle/>
          <a:p>
            <a:r>
              <a:rPr lang="en-US" altLang="zh-TW" dirty="0" smtClean="0"/>
              <a:t>ONVIF initiation</a:t>
            </a:r>
            <a:endParaRPr lang="zh-TW" altLang="en-US" dirty="0"/>
          </a:p>
        </p:txBody>
      </p:sp>
      <p:sp>
        <p:nvSpPr>
          <p:cNvPr id="5" name="流程圖: 文件 4"/>
          <p:cNvSpPr/>
          <p:nvPr/>
        </p:nvSpPr>
        <p:spPr>
          <a:xfrm>
            <a:off x="1357290" y="3857628"/>
            <a:ext cx="1500198" cy="1285884"/>
          </a:xfrm>
          <a:prstGeom prst="flowChartDocumen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dirty="0" err="1" smtClean="0"/>
              <a:t>Onvif.conf</a:t>
            </a:r>
            <a:endParaRPr lang="en-US" altLang="zh-TW" dirty="0" smtClean="0"/>
          </a:p>
          <a:p>
            <a:pPr algn="ctr"/>
            <a:r>
              <a:rPr lang="en-US" altLang="zh-TW" dirty="0" smtClean="0"/>
              <a:t>(/etc/</a:t>
            </a:r>
            <a:r>
              <a:rPr lang="en-US" altLang="zh-TW" dirty="0" err="1" smtClean="0"/>
              <a:t>config</a:t>
            </a:r>
            <a:r>
              <a:rPr lang="en-US" altLang="zh-TW" dirty="0" smtClean="0"/>
              <a:t>/)</a:t>
            </a:r>
            <a:endParaRPr lang="zh-TW" altLang="en-US" dirty="0"/>
          </a:p>
        </p:txBody>
      </p:sp>
      <p:sp>
        <p:nvSpPr>
          <p:cNvPr id="8" name="圓角矩形 7"/>
          <p:cNvSpPr/>
          <p:nvPr/>
        </p:nvSpPr>
        <p:spPr>
          <a:xfrm>
            <a:off x="3929058" y="1428736"/>
            <a:ext cx="1214446" cy="50006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dirty="0" smtClean="0"/>
              <a:t>Start</a:t>
            </a:r>
          </a:p>
        </p:txBody>
      </p:sp>
      <p:sp>
        <p:nvSpPr>
          <p:cNvPr id="9" name="流程圖: 決策 8"/>
          <p:cNvSpPr/>
          <p:nvPr/>
        </p:nvSpPr>
        <p:spPr>
          <a:xfrm>
            <a:off x="3357554" y="2285992"/>
            <a:ext cx="2357454" cy="107157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" name="文字方塊 9"/>
          <p:cNvSpPr txBox="1"/>
          <p:nvPr/>
        </p:nvSpPr>
        <p:spPr>
          <a:xfrm>
            <a:off x="3714744" y="2643182"/>
            <a:ext cx="1775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err="1" smtClean="0"/>
              <a:t>Onvif.conf</a:t>
            </a:r>
            <a:r>
              <a:rPr lang="en-US" altLang="zh-TW" dirty="0" smtClean="0"/>
              <a:t> exist ?</a:t>
            </a:r>
            <a:endParaRPr lang="zh-TW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5572132" y="3214686"/>
            <a:ext cx="1785950" cy="64294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dirty="0" smtClean="0"/>
              <a:t>Generate </a:t>
            </a:r>
            <a:r>
              <a:rPr lang="en-US" altLang="zh-TW" dirty="0" smtClean="0">
                <a:solidFill>
                  <a:srgbClr val="FF0000"/>
                </a:solidFill>
              </a:rPr>
              <a:t>default</a:t>
            </a:r>
            <a:r>
              <a:rPr lang="en-US" altLang="zh-TW" dirty="0" smtClean="0"/>
              <a:t> ONVIF </a:t>
            </a:r>
            <a:r>
              <a:rPr lang="en-US" altLang="zh-TW" dirty="0" err="1" smtClean="0"/>
              <a:t>config</a:t>
            </a:r>
            <a:endParaRPr lang="zh-TW" altLang="en-US" dirty="0"/>
          </a:p>
        </p:txBody>
      </p:sp>
      <p:cxnSp>
        <p:nvCxnSpPr>
          <p:cNvPr id="13" name="圖案 12"/>
          <p:cNvCxnSpPr>
            <a:stCxn id="9" idx="3"/>
            <a:endCxn id="11" idx="0"/>
          </p:cNvCxnSpPr>
          <p:nvPr/>
        </p:nvCxnSpPr>
        <p:spPr>
          <a:xfrm>
            <a:off x="5715008" y="2821777"/>
            <a:ext cx="750099" cy="392909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字方塊 13"/>
          <p:cNvSpPr txBox="1"/>
          <p:nvPr/>
        </p:nvSpPr>
        <p:spPr>
          <a:xfrm>
            <a:off x="5857884" y="2500306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/>
              <a:t>no</a:t>
            </a:r>
            <a:endParaRPr lang="zh-TW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3571868" y="4000504"/>
            <a:ext cx="1928826" cy="71438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dirty="0" smtClean="0"/>
              <a:t>Convert </a:t>
            </a:r>
            <a:r>
              <a:rPr lang="en-US" altLang="zh-TW" dirty="0" err="1" smtClean="0"/>
              <a:t>onvif.conf</a:t>
            </a:r>
            <a:r>
              <a:rPr lang="en-US" altLang="zh-TW" dirty="0" smtClean="0"/>
              <a:t> </a:t>
            </a:r>
          </a:p>
          <a:p>
            <a:pPr algn="ctr"/>
            <a:r>
              <a:rPr lang="en-US" altLang="zh-TW" dirty="0" smtClean="0"/>
              <a:t>to </a:t>
            </a:r>
            <a:r>
              <a:rPr lang="en-US" altLang="zh-TW" dirty="0" err="1" smtClean="0"/>
              <a:t>onvif</a:t>
            </a:r>
            <a:r>
              <a:rPr lang="en-US" altLang="zh-TW" dirty="0" smtClean="0"/>
              <a:t> </a:t>
            </a:r>
            <a:r>
              <a:rPr lang="en-US" altLang="zh-TW" dirty="0" err="1" smtClean="0"/>
              <a:t>config</a:t>
            </a:r>
            <a:endParaRPr lang="zh-TW" altLang="en-US" dirty="0"/>
          </a:p>
        </p:txBody>
      </p:sp>
      <p:cxnSp>
        <p:nvCxnSpPr>
          <p:cNvPr id="24" name="直線單箭頭接點 23"/>
          <p:cNvCxnSpPr>
            <a:endCxn id="18" idx="1"/>
          </p:cNvCxnSpPr>
          <p:nvPr/>
        </p:nvCxnSpPr>
        <p:spPr>
          <a:xfrm>
            <a:off x="2857488" y="4357694"/>
            <a:ext cx="714380" cy="1588"/>
          </a:xfrm>
          <a:prstGeom prst="straightConnector1">
            <a:avLst/>
          </a:prstGeom>
          <a:ln w="31750" cmpd="dbl">
            <a:prstDash val="dash"/>
            <a:headEnd type="triangle"/>
            <a:tailEnd type="triangle"/>
          </a:ln>
          <a:effectLst>
            <a:outerShdw blurRad="50800" dist="50800" dir="5400000" algn="ctr" rotWithShape="0">
              <a:schemeClr val="bg1"/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直線單箭頭接點 25"/>
          <p:cNvCxnSpPr>
            <a:stCxn id="9" idx="2"/>
            <a:endCxn id="18" idx="0"/>
          </p:cNvCxnSpPr>
          <p:nvPr/>
        </p:nvCxnSpPr>
        <p:spPr>
          <a:xfrm rot="5400000">
            <a:off x="4214810" y="3679033"/>
            <a:ext cx="64294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字方塊 26"/>
          <p:cNvSpPr txBox="1"/>
          <p:nvPr/>
        </p:nvSpPr>
        <p:spPr>
          <a:xfrm>
            <a:off x="4572000" y="3429000"/>
            <a:ext cx="491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/>
              <a:t>yes</a:t>
            </a:r>
            <a:endParaRPr lang="zh-TW" altLang="en-US" dirty="0"/>
          </a:p>
        </p:txBody>
      </p:sp>
      <p:cxnSp>
        <p:nvCxnSpPr>
          <p:cNvPr id="29" name="直線單箭頭接點 28"/>
          <p:cNvCxnSpPr>
            <a:stCxn id="8" idx="2"/>
            <a:endCxn id="9" idx="0"/>
          </p:cNvCxnSpPr>
          <p:nvPr/>
        </p:nvCxnSpPr>
        <p:spPr>
          <a:xfrm rot="5400000">
            <a:off x="4357686" y="2107397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文字方塊 39"/>
          <p:cNvSpPr txBox="1"/>
          <p:nvPr/>
        </p:nvSpPr>
        <p:spPr>
          <a:xfrm>
            <a:off x="2928926" y="4000504"/>
            <a:ext cx="6096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/>
              <a:t>read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14282" y="0"/>
            <a:ext cx="8229600" cy="714356"/>
          </a:xfrm>
        </p:spPr>
        <p:txBody>
          <a:bodyPr>
            <a:normAutofit/>
          </a:bodyPr>
          <a:lstStyle/>
          <a:p>
            <a:r>
              <a:rPr lang="en-US" altLang="zh-TW" sz="3200" dirty="0" smtClean="0"/>
              <a:t>Default ONVIF </a:t>
            </a:r>
            <a:r>
              <a:rPr lang="en-US" altLang="zh-TW" sz="3200" dirty="0" err="1" smtClean="0"/>
              <a:t>Config</a:t>
            </a:r>
            <a:r>
              <a:rPr lang="en-US" altLang="zh-TW" sz="3200" dirty="0" smtClean="0"/>
              <a:t> definition</a:t>
            </a:r>
            <a:endParaRPr lang="zh-TW" altLang="en-US" sz="32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0" y="714357"/>
            <a:ext cx="9358346" cy="6429419"/>
          </a:xfrm>
        </p:spPr>
        <p:txBody>
          <a:bodyPr>
            <a:normAutofit fontScale="47500" lnSpcReduction="20000"/>
          </a:bodyPr>
          <a:lstStyle/>
          <a:p>
            <a:r>
              <a:rPr lang="en-US" altLang="zh-TW" b="1" dirty="0" smtClean="0"/>
              <a:t>Scopes [maximum: 10]: </a:t>
            </a:r>
            <a:r>
              <a:rPr lang="en-US" altLang="zh-TW" b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GetScopes</a:t>
            </a:r>
            <a:r>
              <a:rPr lang="en-US" altLang="zh-TW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altLang="zh-TW" b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SetScopes</a:t>
            </a:r>
            <a:r>
              <a:rPr lang="en-US" altLang="zh-TW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altLang="zh-TW" b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AddScopes</a:t>
            </a:r>
            <a:r>
              <a:rPr lang="en-US" altLang="zh-TW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altLang="zh-TW" b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RemoveScopes</a:t>
            </a:r>
            <a:endParaRPr lang="en-US" altLang="zh-TW" b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lvl="1"/>
            <a:r>
              <a:rPr lang="en-US" altLang="zh-TW" sz="2600" dirty="0" smtClean="0"/>
              <a:t>onvif://www.onvif.org/type/video_encoder : Fixed</a:t>
            </a:r>
          </a:p>
          <a:p>
            <a:pPr lvl="1"/>
            <a:r>
              <a:rPr lang="en-US" altLang="zh-TW" sz="2600" dirty="0" smtClean="0"/>
              <a:t>onvif://www.onvif.org/type/audio_encoder :Fixed</a:t>
            </a:r>
          </a:p>
          <a:p>
            <a:pPr lvl="1"/>
            <a:r>
              <a:rPr lang="en-US" altLang="zh-TW" sz="2600" dirty="0" smtClean="0"/>
              <a:t>onvif://www.onvif.org/hardware/ :Fixed</a:t>
            </a:r>
          </a:p>
          <a:p>
            <a:pPr lvl="1"/>
            <a:r>
              <a:rPr lang="en-US" altLang="zh-TW" sz="2600" dirty="0" smtClean="0"/>
              <a:t>onvif://www.onvif.org/name/$MODEL_NAME :Fixed</a:t>
            </a:r>
          </a:p>
          <a:p>
            <a:pPr lvl="1"/>
            <a:r>
              <a:rPr lang="en-US" altLang="zh-TW" sz="2600" dirty="0" smtClean="0"/>
              <a:t>onvif://www.onvif.org/location/ : Configurable</a:t>
            </a:r>
          </a:p>
          <a:p>
            <a:r>
              <a:rPr lang="en-US" altLang="zh-TW" b="1" dirty="0" err="1" smtClean="0"/>
              <a:t>VideoSources</a:t>
            </a:r>
            <a:r>
              <a:rPr lang="en-US" altLang="zh-TW" b="1" dirty="0" smtClean="0"/>
              <a:t> [maximum: 2]: </a:t>
            </a:r>
            <a:r>
              <a:rPr lang="en-US" altLang="zh-TW" b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GetVideoSources</a:t>
            </a:r>
            <a:endParaRPr lang="en-US" altLang="zh-TW" b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lvl="1"/>
            <a:r>
              <a:rPr lang="en-US" altLang="zh-TW" dirty="0" smtClean="0"/>
              <a:t>[0]: Token: “0”, </a:t>
            </a:r>
            <a:r>
              <a:rPr lang="en-US" altLang="zh-TW" dirty="0" err="1" smtClean="0"/>
              <a:t>FrameRate</a:t>
            </a:r>
            <a:r>
              <a:rPr lang="en-US" altLang="zh-TW" dirty="0" smtClean="0"/>
              <a:t>: maximum frame rate </a:t>
            </a:r>
          </a:p>
          <a:p>
            <a:pPr lvl="1"/>
            <a:r>
              <a:rPr lang="en-US" altLang="zh-TW" dirty="0" smtClean="0"/>
              <a:t>[1]: reserved</a:t>
            </a:r>
          </a:p>
          <a:p>
            <a:r>
              <a:rPr lang="en-US" altLang="zh-TW" b="1" dirty="0" err="1" smtClean="0"/>
              <a:t>VideoSources</a:t>
            </a:r>
            <a:r>
              <a:rPr lang="en-US" altLang="zh-TW" b="1" dirty="0" smtClean="0"/>
              <a:t> Configuration [maximum: 2]:  </a:t>
            </a:r>
            <a:r>
              <a:rPr lang="en-US" altLang="zh-TW" sz="29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GetVideoSourceConfigurations</a:t>
            </a:r>
            <a:r>
              <a:rPr lang="en-US" altLang="zh-TW" sz="29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altLang="zh-TW" sz="29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SetVideoSourceConfigurations</a:t>
            </a:r>
            <a:r>
              <a:rPr lang="en-US" altLang="zh-TW" sz="29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…</a:t>
            </a:r>
          </a:p>
          <a:p>
            <a:pPr lvl="1"/>
            <a:r>
              <a:rPr lang="en-US" altLang="zh-TW" dirty="0" smtClean="0"/>
              <a:t>[0]: Token: “0”, name: “user0”, </a:t>
            </a:r>
            <a:r>
              <a:rPr lang="en-US" altLang="zh-TW" dirty="0" err="1" smtClean="0"/>
              <a:t>VideoSourceIdx</a:t>
            </a:r>
            <a:r>
              <a:rPr lang="en-US" altLang="zh-TW" dirty="0" smtClean="0"/>
              <a:t>: 0, Resolution: max. resolution group</a:t>
            </a:r>
          </a:p>
          <a:p>
            <a:pPr lvl="1"/>
            <a:r>
              <a:rPr lang="en-US" altLang="zh-TW" dirty="0" smtClean="0"/>
              <a:t>[1]: reserved</a:t>
            </a:r>
          </a:p>
          <a:p>
            <a:r>
              <a:rPr lang="en-US" altLang="zh-TW" b="1" dirty="0" err="1" smtClean="0"/>
              <a:t>VideoEncoder</a:t>
            </a:r>
            <a:r>
              <a:rPr lang="en-US" altLang="zh-TW" b="1" dirty="0" smtClean="0"/>
              <a:t> Configuration [maximum: 8]: </a:t>
            </a:r>
            <a:r>
              <a:rPr lang="en-US" altLang="zh-TW" sz="29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GetVideoEncoderConfigurations</a:t>
            </a:r>
            <a:r>
              <a:rPr lang="en-US" altLang="zh-TW" sz="29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altLang="zh-TW" sz="29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SetVideoEncoderConfigurations</a:t>
            </a:r>
            <a:r>
              <a:rPr lang="en-US" altLang="zh-TW" sz="29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…</a:t>
            </a:r>
          </a:p>
          <a:p>
            <a:pPr lvl="1"/>
            <a:r>
              <a:rPr lang="en-US" altLang="zh-TW" dirty="0" smtClean="0"/>
              <a:t>[0]: Token: “HighResolution_MPEG4”, name: “</a:t>
            </a:r>
            <a:r>
              <a:rPr lang="en-US" altLang="zh-TW" dirty="0" err="1" smtClean="0"/>
              <a:t>highresolution</a:t>
            </a:r>
            <a:r>
              <a:rPr lang="en-US" altLang="zh-TW" dirty="0" smtClean="0"/>
              <a:t> mpeg4”, width=max. width, height: </a:t>
            </a:r>
            <a:r>
              <a:rPr lang="en-US" altLang="zh-TW" dirty="0" err="1" smtClean="0"/>
              <a:t>max.height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en-US" altLang="zh-TW" dirty="0" smtClean="0"/>
              <a:t>Encoding: MPEG4, Quality: 80, frameratelimit:0, bitratelimit:0, encodinginterval:0, </a:t>
            </a:r>
            <a:r>
              <a:rPr lang="en-US" altLang="zh-TW" strike="sngStrike" dirty="0" smtClean="0">
                <a:solidFill>
                  <a:srgbClr val="002060"/>
                </a:solidFill>
              </a:rPr>
              <a:t>multicast: non-implemented</a:t>
            </a:r>
          </a:p>
          <a:p>
            <a:pPr lvl="1"/>
            <a:r>
              <a:rPr lang="en-US" altLang="zh-TW" dirty="0" smtClean="0"/>
              <a:t>[1]: Token: “VGA_MPEG4”, name: “VGA mpeg4”, width=640, height: 480</a:t>
            </a:r>
            <a:br>
              <a:rPr lang="en-US" altLang="zh-TW" dirty="0" smtClean="0"/>
            </a:br>
            <a:r>
              <a:rPr lang="en-US" altLang="zh-TW" dirty="0" smtClean="0"/>
              <a:t> Encoding: MPEG4, Quality: 80, frameratelimit:0, bitratelimit:0, encodinginterval:0, </a:t>
            </a:r>
            <a:r>
              <a:rPr lang="en-US" altLang="zh-TW" strike="sngStrike" dirty="0" smtClean="0">
                <a:solidFill>
                  <a:srgbClr val="002060"/>
                </a:solidFill>
              </a:rPr>
              <a:t>multicast: non-implemented</a:t>
            </a:r>
            <a:endParaRPr lang="en-US" altLang="zh-TW" dirty="0" smtClean="0"/>
          </a:p>
          <a:p>
            <a:pPr lvl="1"/>
            <a:r>
              <a:rPr lang="en-US" altLang="zh-TW" dirty="0" smtClean="0"/>
              <a:t>[2]: Token: “</a:t>
            </a:r>
            <a:r>
              <a:rPr lang="en-US" altLang="zh-TW" dirty="0" err="1" smtClean="0"/>
              <a:t>HighResolution_JPEG</a:t>
            </a:r>
            <a:r>
              <a:rPr lang="en-US" altLang="zh-TW" dirty="0" smtClean="0"/>
              <a:t>”, name: “</a:t>
            </a:r>
            <a:r>
              <a:rPr lang="en-US" altLang="zh-TW" dirty="0" err="1" smtClean="0"/>
              <a:t>highresolution</a:t>
            </a:r>
            <a:r>
              <a:rPr lang="en-US" altLang="zh-TW" dirty="0" smtClean="0"/>
              <a:t> JPEG”, width=max. width, height: </a:t>
            </a:r>
            <a:r>
              <a:rPr lang="en-US" altLang="zh-TW" dirty="0" err="1" smtClean="0"/>
              <a:t>max.height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en-US" altLang="zh-TW" dirty="0" smtClean="0"/>
              <a:t> Encoding: JPEG, Quality: 80, frameratelimit:0, bitratelimit:0, encodinginterval:0, </a:t>
            </a:r>
            <a:r>
              <a:rPr lang="en-US" altLang="zh-TW" strike="sngStrike" dirty="0" smtClean="0">
                <a:solidFill>
                  <a:srgbClr val="002060"/>
                </a:solidFill>
              </a:rPr>
              <a:t>multicast: non-implemented</a:t>
            </a:r>
            <a:endParaRPr lang="en-US" altLang="zh-TW" dirty="0" smtClean="0"/>
          </a:p>
          <a:p>
            <a:pPr lvl="1"/>
            <a:r>
              <a:rPr lang="en-US" altLang="zh-TW" dirty="0" smtClean="0"/>
              <a:t>[3]: Token: “VGA_JPEG”, name: “VGA JPEG”, width=640, height: 480</a:t>
            </a:r>
            <a:br>
              <a:rPr lang="en-US" altLang="zh-TW" dirty="0" smtClean="0"/>
            </a:br>
            <a:r>
              <a:rPr lang="en-US" altLang="zh-TW" dirty="0" smtClean="0"/>
              <a:t> Encoding: JPEG, Quality: 80, frameratelimit:0, bitratelimit:0, encodinginterval:0, </a:t>
            </a:r>
            <a:r>
              <a:rPr lang="en-US" altLang="zh-TW" strike="sngStrike" dirty="0" smtClean="0">
                <a:solidFill>
                  <a:srgbClr val="002060"/>
                </a:solidFill>
              </a:rPr>
              <a:t>multicast: non-implemented</a:t>
            </a:r>
            <a:endParaRPr lang="en-US" altLang="zh-TW" dirty="0" smtClean="0"/>
          </a:p>
          <a:p>
            <a:pPr lvl="1"/>
            <a:r>
              <a:rPr lang="en-US" altLang="zh-TW" dirty="0" smtClean="0"/>
              <a:t>[4]:Token: “0”, name: “user0”, width=640, height: 480</a:t>
            </a:r>
            <a:br>
              <a:rPr lang="en-US" altLang="zh-TW" dirty="0" smtClean="0"/>
            </a:br>
            <a:r>
              <a:rPr lang="en-US" altLang="zh-TW" dirty="0" smtClean="0"/>
              <a:t> Encoding: MPEG4, Quality: 80, frameratelimit:0, bitratelimit:0, encodinginterval:0, </a:t>
            </a:r>
            <a:r>
              <a:rPr lang="en-US" altLang="zh-TW" strike="sngStrike" dirty="0" smtClean="0">
                <a:solidFill>
                  <a:srgbClr val="002060"/>
                </a:solidFill>
              </a:rPr>
              <a:t>multicast: non-implemented</a:t>
            </a:r>
            <a:endParaRPr lang="en-US" altLang="zh-TW" dirty="0" smtClean="0"/>
          </a:p>
          <a:p>
            <a:pPr lvl="1"/>
            <a:r>
              <a:rPr lang="en-US" altLang="zh-TW" dirty="0" smtClean="0"/>
              <a:t>[5]: Token: “1”, name: “user1”, width=640, height: 480</a:t>
            </a:r>
            <a:br>
              <a:rPr lang="en-US" altLang="zh-TW" dirty="0" smtClean="0"/>
            </a:br>
            <a:r>
              <a:rPr lang="en-US" altLang="zh-TW" dirty="0" smtClean="0"/>
              <a:t> Encoding: MPEG4, Quality: 80, frameratelimit:0, bitratelimit:0, encodinginterval:0, </a:t>
            </a:r>
            <a:r>
              <a:rPr lang="en-US" altLang="zh-TW" strike="sngStrike" dirty="0" smtClean="0">
                <a:solidFill>
                  <a:srgbClr val="002060"/>
                </a:solidFill>
              </a:rPr>
              <a:t>multicast: non-implemented</a:t>
            </a:r>
          </a:p>
          <a:p>
            <a:pPr lvl="1"/>
            <a:r>
              <a:rPr lang="en-US" altLang="zh-TW" dirty="0" smtClean="0"/>
              <a:t>[6-7] reserved</a:t>
            </a:r>
          </a:p>
          <a:p>
            <a:r>
              <a:rPr lang="en-US" altLang="zh-TW" b="1" dirty="0" smtClean="0"/>
              <a:t>Media Profiles [maximum: 6]: </a:t>
            </a:r>
            <a:r>
              <a:rPr lang="en-US" altLang="zh-TW" b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GetProfiles</a:t>
            </a:r>
            <a:r>
              <a:rPr lang="en-US" altLang="zh-TW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altLang="zh-TW" b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GetProfile</a:t>
            </a:r>
            <a:r>
              <a:rPr lang="en-US" altLang="zh-TW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altLang="zh-TW" b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CreateProfile</a:t>
            </a:r>
            <a:endParaRPr lang="en-US" altLang="zh-TW" b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lvl="1"/>
            <a:r>
              <a:rPr lang="en-US" altLang="zh-TW" dirty="0" smtClean="0"/>
              <a:t>[0]: Token: “HighResolution_MPEG4”, name:”</a:t>
            </a:r>
            <a:r>
              <a:rPr lang="en-US" altLang="zh-TW" dirty="0" err="1" smtClean="0"/>
              <a:t>HighResolution</a:t>
            </a:r>
            <a:r>
              <a:rPr lang="en-US" altLang="zh-TW" dirty="0" smtClean="0"/>
              <a:t> mpeg4”, </a:t>
            </a:r>
            <a:r>
              <a:rPr lang="en-US" altLang="zh-TW" dirty="0" err="1" smtClean="0"/>
              <a:t>videosourceIdx</a:t>
            </a:r>
            <a:r>
              <a:rPr lang="en-US" altLang="zh-TW" dirty="0" smtClean="0"/>
              <a:t>: 0, </a:t>
            </a:r>
            <a:r>
              <a:rPr lang="en-US" altLang="zh-TW" dirty="0" err="1" smtClean="0"/>
              <a:t>videoEncoderIdx</a:t>
            </a:r>
            <a:r>
              <a:rPr lang="en-US" altLang="zh-TW" dirty="0" smtClean="0"/>
              <a:t>: 0</a:t>
            </a:r>
          </a:p>
          <a:p>
            <a:pPr lvl="1"/>
            <a:r>
              <a:rPr lang="en-US" altLang="zh-TW" dirty="0" smtClean="0"/>
              <a:t>[1]: Token: “VGA _MPEG4”, name:”VGA mpeg4”, </a:t>
            </a:r>
            <a:r>
              <a:rPr lang="en-US" altLang="zh-TW" dirty="0" err="1" smtClean="0"/>
              <a:t>videosourceIdx</a:t>
            </a:r>
            <a:r>
              <a:rPr lang="en-US" altLang="zh-TW" dirty="0" smtClean="0"/>
              <a:t>: 0, </a:t>
            </a:r>
            <a:r>
              <a:rPr lang="en-US" altLang="zh-TW" dirty="0" err="1" smtClean="0"/>
              <a:t>videoEncoderIdx</a:t>
            </a:r>
            <a:r>
              <a:rPr lang="en-US" altLang="zh-TW" dirty="0" smtClean="0"/>
              <a:t>: 1</a:t>
            </a:r>
          </a:p>
          <a:p>
            <a:pPr lvl="1"/>
            <a:r>
              <a:rPr lang="en-US" altLang="zh-TW" dirty="0" smtClean="0"/>
              <a:t>[2]: Token: “</a:t>
            </a:r>
            <a:r>
              <a:rPr lang="en-US" altLang="zh-TW" dirty="0" err="1" smtClean="0"/>
              <a:t>HighResolution_JPEG</a:t>
            </a:r>
            <a:r>
              <a:rPr lang="en-US" altLang="zh-TW" dirty="0" smtClean="0"/>
              <a:t>”, name:”</a:t>
            </a:r>
            <a:r>
              <a:rPr lang="en-US" altLang="zh-TW" dirty="0" err="1" smtClean="0"/>
              <a:t>HighResolution</a:t>
            </a:r>
            <a:r>
              <a:rPr lang="en-US" altLang="zh-TW" dirty="0" smtClean="0"/>
              <a:t> jpeg”, </a:t>
            </a:r>
            <a:r>
              <a:rPr lang="en-US" altLang="zh-TW" dirty="0" err="1" smtClean="0"/>
              <a:t>videosourceIdx</a:t>
            </a:r>
            <a:r>
              <a:rPr lang="en-US" altLang="zh-TW" dirty="0" smtClean="0"/>
              <a:t>: 0, </a:t>
            </a:r>
            <a:r>
              <a:rPr lang="en-US" altLang="zh-TW" dirty="0" err="1" smtClean="0"/>
              <a:t>videoEncoderIdx</a:t>
            </a:r>
            <a:r>
              <a:rPr lang="en-US" altLang="zh-TW" dirty="0" smtClean="0"/>
              <a:t>: 2</a:t>
            </a:r>
          </a:p>
          <a:p>
            <a:pPr lvl="1"/>
            <a:r>
              <a:rPr lang="en-US" altLang="zh-TW" dirty="0" smtClean="0"/>
              <a:t>[3]: Token: “VGA _JPEG”, name:” VGA jpeg”, </a:t>
            </a:r>
            <a:r>
              <a:rPr lang="en-US" altLang="zh-TW" dirty="0" err="1" smtClean="0"/>
              <a:t>videosourceIdx</a:t>
            </a:r>
            <a:r>
              <a:rPr lang="en-US" altLang="zh-TW" dirty="0" smtClean="0"/>
              <a:t>: 0, </a:t>
            </a:r>
            <a:r>
              <a:rPr lang="en-US" altLang="zh-TW" dirty="0" err="1" smtClean="0"/>
              <a:t>videoEncoderIdx</a:t>
            </a:r>
            <a:r>
              <a:rPr lang="en-US" altLang="zh-TW" dirty="0" smtClean="0"/>
              <a:t>: 3</a:t>
            </a:r>
          </a:p>
          <a:p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/>
              <a:t>/etc/</a:t>
            </a:r>
            <a:r>
              <a:rPr lang="en-US" altLang="zh-TW" dirty="0" err="1" smtClean="0"/>
              <a:t>config</a:t>
            </a:r>
            <a:r>
              <a:rPr lang="en-US" altLang="zh-TW" dirty="0" smtClean="0"/>
              <a:t>/</a:t>
            </a:r>
            <a:r>
              <a:rPr lang="en-US" altLang="zh-TW" dirty="0" err="1" smtClean="0"/>
              <a:t>Onvif.conf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285720" y="1285860"/>
            <a:ext cx="8429684" cy="5072098"/>
          </a:xfrm>
        </p:spPr>
        <p:txBody>
          <a:bodyPr>
            <a:normAutofit fontScale="47500" lnSpcReduction="20000"/>
          </a:bodyPr>
          <a:lstStyle/>
          <a:p>
            <a:r>
              <a:rPr lang="en-US" altLang="zh-TW" dirty="0" smtClean="0"/>
              <a:t>DISCOVERY_MODE='0' /* 0: Discoverable, 1: </a:t>
            </a:r>
            <a:r>
              <a:rPr lang="en-US" altLang="zh-TW" dirty="0" err="1" smtClean="0"/>
              <a:t>NonDiscoverable</a:t>
            </a:r>
            <a:r>
              <a:rPr lang="en-US" altLang="zh-TW" dirty="0" smtClean="0"/>
              <a:t> */</a:t>
            </a:r>
            <a:endParaRPr lang="zh-TW" altLang="zh-TW" dirty="0" smtClean="0"/>
          </a:p>
          <a:p>
            <a:r>
              <a:rPr lang="en-US" altLang="zh-TW" dirty="0" smtClean="0"/>
              <a:t>METADATAVERSION='1' /* default start number is 1 */</a:t>
            </a:r>
            <a:endParaRPr lang="zh-TW" altLang="zh-TW" dirty="0" smtClean="0"/>
          </a:p>
          <a:p>
            <a:r>
              <a:rPr lang="en-US" altLang="zh-TW" dirty="0" smtClean="0"/>
              <a:t>VIDEO_TV='2' /* 1: NTSC, 2: PAL */</a:t>
            </a:r>
            <a:endParaRPr lang="zh-TW" altLang="zh-TW" dirty="0" smtClean="0"/>
          </a:p>
          <a:p>
            <a:r>
              <a:rPr lang="en-US" altLang="zh-TW" dirty="0" smtClean="0"/>
              <a:t>VIDEO_SOURCE1='0,user0,0,0,0,0,720,576' </a:t>
            </a:r>
            <a:endParaRPr lang="zh-TW" altLang="zh-TW" dirty="0" smtClean="0"/>
          </a:p>
          <a:p>
            <a:r>
              <a:rPr lang="en-US" altLang="zh-TW" dirty="0" smtClean="0"/>
              <a:t>VIDEO_ENCODER1='HighResolution_MPEG4,HighResolution MPEG4,0,1,720,576,80,0,0,0,0,0,0,PT0S'</a:t>
            </a:r>
            <a:endParaRPr lang="zh-TW" altLang="zh-TW" dirty="0" smtClean="0"/>
          </a:p>
          <a:p>
            <a:r>
              <a:rPr lang="en-US" altLang="zh-TW" dirty="0" smtClean="0"/>
              <a:t>VIDEO_ENCODER2='VGA_MPEG4,VGA MPEG4,0,1,640,480,80,0,0,0,0,0,0,PT0S'</a:t>
            </a:r>
            <a:endParaRPr lang="zh-TW" altLang="zh-TW" dirty="0" smtClean="0"/>
          </a:p>
          <a:p>
            <a:r>
              <a:rPr lang="en-US" altLang="zh-TW" dirty="0" smtClean="0"/>
              <a:t>VIDEO_ENCODER3='</a:t>
            </a:r>
            <a:r>
              <a:rPr lang="en-US" altLang="zh-TW" dirty="0" err="1" smtClean="0"/>
              <a:t>HighResolution_JPEG,HighResolution</a:t>
            </a:r>
            <a:r>
              <a:rPr lang="en-US" altLang="zh-TW" dirty="0" smtClean="0"/>
              <a:t> JPEG,0,0,720,576,80,0,0,0,0,0,0,PT0S'</a:t>
            </a:r>
            <a:endParaRPr lang="zh-TW" altLang="zh-TW" dirty="0" smtClean="0"/>
          </a:p>
          <a:p>
            <a:r>
              <a:rPr lang="en-US" altLang="zh-TW" dirty="0" smtClean="0"/>
              <a:t>VIDEO_ENCODER4='VGA_JPEG,VGA JPEG,0,0,640,480,80,0,0,0,0,0,0,PT0S'</a:t>
            </a:r>
            <a:endParaRPr lang="zh-TW" altLang="zh-TW" dirty="0" smtClean="0"/>
          </a:p>
          <a:p>
            <a:r>
              <a:rPr lang="en-US" altLang="zh-TW" dirty="0" smtClean="0"/>
              <a:t>VIDEO_ENCODER5='0,user0,0,1,720,576,80,0,0,0,0,0,0,PT0S'</a:t>
            </a:r>
            <a:endParaRPr lang="zh-TW" altLang="zh-TW" dirty="0" smtClean="0"/>
          </a:p>
          <a:p>
            <a:r>
              <a:rPr lang="en-US" altLang="zh-TW" dirty="0" smtClean="0"/>
              <a:t>VIDEO_ENCODER6='1,user1,0,1,720,576,80,0,0,0,0,0,0,PT0S'</a:t>
            </a:r>
            <a:endParaRPr lang="zh-TW" altLang="zh-TW" dirty="0" smtClean="0"/>
          </a:p>
          <a:p>
            <a:r>
              <a:rPr lang="en-US" altLang="zh-TW" dirty="0" smtClean="0"/>
              <a:t>MEDIA_PROFILE1='1,HighResolution_MPEG4,HighResolution MPEG4,0,0'</a:t>
            </a:r>
            <a:endParaRPr lang="zh-TW" altLang="zh-TW" dirty="0" smtClean="0"/>
          </a:p>
          <a:p>
            <a:r>
              <a:rPr lang="en-US" altLang="zh-TW" dirty="0" smtClean="0"/>
              <a:t>MEDIA_PROFILE2='1,VGA_MPEG4,VGA MPEG4,0,1'</a:t>
            </a:r>
            <a:endParaRPr lang="zh-TW" altLang="zh-TW" dirty="0" smtClean="0"/>
          </a:p>
          <a:p>
            <a:r>
              <a:rPr lang="en-US" altLang="zh-TW" dirty="0" smtClean="0"/>
              <a:t>MEDIA_PROFILE3='1,HighResolution_JPEG,HighResolution JPEG,0,2'</a:t>
            </a:r>
            <a:endParaRPr lang="zh-TW" altLang="zh-TW" dirty="0" smtClean="0"/>
          </a:p>
          <a:p>
            <a:r>
              <a:rPr lang="en-US" altLang="zh-TW" dirty="0" smtClean="0"/>
              <a:t>MEDIA_PROFILE4='1,VGA_JPEG,VGA JPEG,0,3'</a:t>
            </a:r>
            <a:endParaRPr lang="zh-TW" altLang="zh-TW" dirty="0" smtClean="0"/>
          </a:p>
          <a:p>
            <a:r>
              <a:rPr lang="en-US" altLang="zh-TW" dirty="0" smtClean="0"/>
              <a:t>SCOPES='0,onvif://</a:t>
            </a:r>
            <a:r>
              <a:rPr lang="en-US" altLang="zh-TW" dirty="0" err="1" smtClean="0"/>
              <a:t>www.onvif.org</a:t>
            </a:r>
            <a:r>
              <a:rPr lang="en-US" altLang="zh-TW" dirty="0" smtClean="0"/>
              <a:t>/type/</a:t>
            </a:r>
            <a:r>
              <a:rPr lang="en-US" altLang="zh-TW" dirty="0" err="1" smtClean="0"/>
              <a:t>video_encoder</a:t>
            </a:r>
            <a:r>
              <a:rPr lang="en-US" altLang="zh-TW" dirty="0" smtClean="0"/>
              <a:t>'</a:t>
            </a:r>
            <a:endParaRPr lang="zh-TW" altLang="zh-TW" dirty="0" smtClean="0"/>
          </a:p>
          <a:p>
            <a:r>
              <a:rPr lang="en-US" altLang="zh-TW" dirty="0" smtClean="0"/>
              <a:t>SCOPES='0,onvif://</a:t>
            </a:r>
            <a:r>
              <a:rPr lang="en-US" altLang="zh-TW" dirty="0" err="1" smtClean="0"/>
              <a:t>www.onvif.org</a:t>
            </a:r>
            <a:r>
              <a:rPr lang="en-US" altLang="zh-TW" dirty="0" smtClean="0"/>
              <a:t>/type/</a:t>
            </a:r>
            <a:r>
              <a:rPr lang="en-US" altLang="zh-TW" dirty="0" err="1" smtClean="0"/>
              <a:t>audio_encoder</a:t>
            </a:r>
            <a:r>
              <a:rPr lang="en-US" altLang="zh-TW" dirty="0" smtClean="0"/>
              <a:t>'</a:t>
            </a:r>
            <a:endParaRPr lang="zh-TW" altLang="zh-TW" dirty="0" smtClean="0"/>
          </a:p>
          <a:p>
            <a:r>
              <a:rPr lang="en-US" altLang="zh-TW" dirty="0" smtClean="0"/>
              <a:t>SCOPES='0,onvif://</a:t>
            </a:r>
            <a:r>
              <a:rPr lang="en-US" altLang="zh-TW" dirty="0" err="1" smtClean="0"/>
              <a:t>www.onvif.org</a:t>
            </a:r>
            <a:r>
              <a:rPr lang="en-US" altLang="zh-TW" dirty="0" smtClean="0"/>
              <a:t>/hardware/'</a:t>
            </a:r>
            <a:endParaRPr lang="zh-TW" altLang="zh-TW" dirty="0" smtClean="0"/>
          </a:p>
          <a:p>
            <a:r>
              <a:rPr lang="en-US" altLang="zh-TW" dirty="0" smtClean="0"/>
              <a:t>SCOPES='0,onvif://</a:t>
            </a:r>
            <a:r>
              <a:rPr lang="en-US" altLang="zh-TW" dirty="0" err="1" smtClean="0"/>
              <a:t>www.onvif.org</a:t>
            </a:r>
            <a:r>
              <a:rPr lang="en-US" altLang="zh-TW" dirty="0" smtClean="0"/>
              <a:t>/name/ACD2100'</a:t>
            </a:r>
            <a:endParaRPr lang="zh-TW" altLang="zh-TW" dirty="0" smtClean="0"/>
          </a:p>
          <a:p>
            <a:r>
              <a:rPr lang="en-US" altLang="zh-TW" dirty="0" smtClean="0"/>
              <a:t>SCOPES='1,onvif://</a:t>
            </a:r>
            <a:r>
              <a:rPr lang="en-US" altLang="zh-TW" dirty="0" err="1" smtClean="0"/>
              <a:t>www.onvif.org</a:t>
            </a:r>
            <a:r>
              <a:rPr lang="en-US" altLang="zh-TW" dirty="0" smtClean="0"/>
              <a:t>/location/'</a:t>
            </a:r>
            <a:endParaRPr lang="zh-TW" altLang="zh-TW" dirty="0" smtClean="0"/>
          </a:p>
          <a:p>
            <a:r>
              <a:rPr lang="en-US" altLang="zh-TW" dirty="0" smtClean="0"/>
              <a:t>SCOPE_LOCATION_COUNT='1'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411807"/>
          </a:xfrm>
        </p:spPr>
        <p:txBody>
          <a:bodyPr/>
          <a:lstStyle/>
          <a:p>
            <a:r>
              <a:rPr lang="en-US" altLang="zh-TW" dirty="0" smtClean="0"/>
              <a:t>/etc/default/</a:t>
            </a:r>
            <a:r>
              <a:rPr lang="en-US" altLang="zh-TW" dirty="0" err="1" smtClean="0"/>
              <a:t>default.conf</a:t>
            </a:r>
            <a:r>
              <a:rPr lang="en-US" altLang="zh-TW" dirty="0" smtClean="0"/>
              <a:t> </a:t>
            </a:r>
          </a:p>
          <a:p>
            <a:pPr lvl="1"/>
            <a:r>
              <a:rPr lang="en-US" altLang="zh-TW" dirty="0" smtClean="0"/>
              <a:t>Please add:</a:t>
            </a:r>
          </a:p>
          <a:p>
            <a:pPr lvl="2"/>
            <a:r>
              <a:rPr lang="en-US" altLang="zh-TW" dirty="0" smtClean="0">
                <a:solidFill>
                  <a:srgbClr val="0070C0"/>
                </a:solidFill>
              </a:rPr>
              <a:t>ONVIF_ENABLED= '0'  </a:t>
            </a:r>
            <a:r>
              <a:rPr lang="en-US" altLang="zh-TW" dirty="0" smtClean="0"/>
              <a:t>## 0:disabled, </a:t>
            </a:r>
            <a:r>
              <a:rPr lang="en-US" altLang="zh-TW" dirty="0" smtClean="0"/>
              <a:t>1:enabled</a:t>
            </a:r>
            <a:endParaRPr lang="en-US" altLang="zh-TW" dirty="0" smtClean="0"/>
          </a:p>
          <a:p>
            <a:r>
              <a:rPr lang="en-US" altLang="zh-TW" dirty="0" err="1" smtClean="0"/>
              <a:t>Rule.make</a:t>
            </a:r>
            <a:endParaRPr lang="en-US" altLang="zh-TW" dirty="0" smtClean="0"/>
          </a:p>
          <a:p>
            <a:pPr lvl="1"/>
            <a:r>
              <a:rPr lang="en-US" altLang="zh-TW" dirty="0" smtClean="0"/>
              <a:t>Please add macro identifier (#define) “HAVE_ONVIF”. For example:</a:t>
            </a:r>
          </a:p>
          <a:p>
            <a:pPr lvl="2"/>
            <a:r>
              <a:rPr lang="en-US" altLang="zh-TW" dirty="0" smtClean="0">
                <a:solidFill>
                  <a:srgbClr val="0070C0"/>
                </a:solidFill>
              </a:rPr>
              <a:t>CFLAGS += -DHAVE_ONVIF</a:t>
            </a:r>
          </a:p>
          <a:p>
            <a:pPr lvl="1"/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CEEAD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CEEAD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10032</TotalTime>
  <Words>685</Words>
  <Application>Microsoft Office PowerPoint</Application>
  <PresentationFormat>如螢幕大小 (4:3)</PresentationFormat>
  <Paragraphs>174</Paragraphs>
  <Slides>13</Slides>
  <Notes>1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13</vt:i4>
      </vt:variant>
    </vt:vector>
  </HeadingPairs>
  <TitlesOfParts>
    <vt:vector size="14" baseType="lpstr">
      <vt:lpstr>Office 佈景主題</vt:lpstr>
      <vt:lpstr>GSoap &amp; ONVIF</vt:lpstr>
      <vt:lpstr>投影片 2</vt:lpstr>
      <vt:lpstr>Add API for Http Library</vt:lpstr>
      <vt:lpstr>Discovery (Discoverable)</vt:lpstr>
      <vt:lpstr>投影片 5</vt:lpstr>
      <vt:lpstr>ONVIF initiation</vt:lpstr>
      <vt:lpstr>Default ONVIF Config definition</vt:lpstr>
      <vt:lpstr>/etc/config/Onvif.conf</vt:lpstr>
      <vt:lpstr>投影片 9</vt:lpstr>
      <vt:lpstr>投影片 10</vt:lpstr>
      <vt:lpstr>Example</vt:lpstr>
      <vt:lpstr>Non-implemented</vt:lpstr>
      <vt:lpstr>How to integrate various Platforms? </vt:lpstr>
    </vt:vector>
  </TitlesOfParts>
  <Company>ACTi Corp.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投影片 1</dc:title>
  <dc:creator>Cathy.Chiang</dc:creator>
  <cp:lastModifiedBy>Cathy.Chiang</cp:lastModifiedBy>
  <cp:revision>174</cp:revision>
  <dcterms:created xsi:type="dcterms:W3CDTF">2010-06-03T03:43:56Z</dcterms:created>
  <dcterms:modified xsi:type="dcterms:W3CDTF">2010-09-27T06:49:54Z</dcterms:modified>
</cp:coreProperties>
</file>